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1" r:id="rId1"/>
  </p:sldMasterIdLst>
  <p:notesMasterIdLst>
    <p:notesMasterId r:id="rId44"/>
  </p:notesMasterIdLst>
  <p:handoutMasterIdLst>
    <p:handoutMasterId r:id="rId45"/>
  </p:handoutMasterIdLst>
  <p:sldIdLst>
    <p:sldId id="439" r:id="rId2"/>
    <p:sldId id="574" r:id="rId3"/>
    <p:sldId id="571" r:id="rId4"/>
    <p:sldId id="558" r:id="rId5"/>
    <p:sldId id="564" r:id="rId6"/>
    <p:sldId id="533" r:id="rId7"/>
    <p:sldId id="568" r:id="rId8"/>
    <p:sldId id="601" r:id="rId9"/>
    <p:sldId id="565" r:id="rId10"/>
    <p:sldId id="542" r:id="rId11"/>
    <p:sldId id="573" r:id="rId12"/>
    <p:sldId id="457" r:id="rId13"/>
    <p:sldId id="540" r:id="rId14"/>
    <p:sldId id="458" r:id="rId15"/>
    <p:sldId id="559" r:id="rId16"/>
    <p:sldId id="462" r:id="rId17"/>
    <p:sldId id="537" r:id="rId18"/>
    <p:sldId id="444" r:id="rId19"/>
    <p:sldId id="493" r:id="rId20"/>
    <p:sldId id="560" r:id="rId21"/>
    <p:sldId id="466" r:id="rId22"/>
    <p:sldId id="566" r:id="rId23"/>
    <p:sldId id="538" r:id="rId24"/>
    <p:sldId id="562" r:id="rId25"/>
    <p:sldId id="446" r:id="rId26"/>
    <p:sldId id="482" r:id="rId27"/>
    <p:sldId id="539" r:id="rId28"/>
    <p:sldId id="484" r:id="rId29"/>
    <p:sldId id="561" r:id="rId30"/>
    <p:sldId id="545" r:id="rId31"/>
    <p:sldId id="425" r:id="rId32"/>
    <p:sldId id="427" r:id="rId33"/>
    <p:sldId id="520" r:id="rId34"/>
    <p:sldId id="551" r:id="rId35"/>
    <p:sldId id="552" r:id="rId36"/>
    <p:sldId id="553" r:id="rId37"/>
    <p:sldId id="554" r:id="rId38"/>
    <p:sldId id="555" r:id="rId39"/>
    <p:sldId id="572" r:id="rId40"/>
    <p:sldId id="448" r:id="rId41"/>
    <p:sldId id="479" r:id="rId42"/>
    <p:sldId id="541" r:id="rId43"/>
  </p:sldIdLst>
  <p:sldSz cx="9144000" cy="6858000" type="screen4x3"/>
  <p:notesSz cx="6950075" cy="9236075"/>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y Schunn" initials="CS" lastIdx="1" clrIdx="0">
    <p:extLst>
      <p:ext uri="{19B8F6BF-5375-455C-9EA6-DF929625EA0E}">
        <p15:presenceInfo xmlns:p15="http://schemas.microsoft.com/office/powerpoint/2012/main" userId="3ec9f563a3dec1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74C4"/>
    <a:srgbClr val="8095DF"/>
    <a:srgbClr val="FFCC00"/>
    <a:srgbClr val="FFF147"/>
    <a:srgbClr val="FFBECF"/>
    <a:srgbClr val="C3C1BC"/>
    <a:srgbClr val="494A49"/>
    <a:srgbClr val="5E6182"/>
    <a:srgbClr val="46467B"/>
    <a:srgbClr val="3F41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1" autoAdjust="0"/>
    <p:restoredTop sz="95226" autoAdjust="0"/>
  </p:normalViewPr>
  <p:slideViewPr>
    <p:cSldViewPr snapToGrid="0" snapToObjects="1">
      <p:cViewPr varScale="1">
        <p:scale>
          <a:sx n="82" d="100"/>
          <a:sy n="82" d="100"/>
        </p:scale>
        <p:origin x="1282" y="58"/>
      </p:cViewPr>
      <p:guideLst>
        <p:guide orient="horz" pos="2160"/>
        <p:guide pos="2880"/>
      </p:guideLst>
    </p:cSldViewPr>
  </p:slideViewPr>
  <p:outlineViewPr>
    <p:cViewPr>
      <p:scale>
        <a:sx n="33" d="100"/>
        <a:sy n="33" d="100"/>
      </p:scale>
      <p:origin x="0" y="-8636"/>
    </p:cViewPr>
  </p:outlineViewPr>
  <p:notesTextViewPr>
    <p:cViewPr>
      <p:scale>
        <a:sx n="125" d="100"/>
        <a:sy n="125" d="100"/>
      </p:scale>
      <p:origin x="0" y="0"/>
    </p:cViewPr>
  </p:notesTextViewPr>
  <p:sorterViewPr>
    <p:cViewPr varScale="1">
      <p:scale>
        <a:sx n="1" d="1"/>
        <a:sy n="1" d="1"/>
      </p:scale>
      <p:origin x="0" y="-8803"/>
    </p:cViewPr>
  </p:sorterViewPr>
  <p:notesViewPr>
    <p:cSldViewPr snapToGrid="0" snapToObjects="1">
      <p:cViewPr varScale="1">
        <p:scale>
          <a:sx n="50" d="100"/>
          <a:sy n="50" d="100"/>
        </p:scale>
        <p:origin x="2696" y="2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c:v>
                </c:pt>
              </c:strCache>
            </c:strRef>
          </c:tx>
          <c:dPt>
            <c:idx val="0"/>
            <c:bubble3D val="0"/>
            <c:spPr>
              <a:gradFill rotWithShape="1">
                <a:gsLst>
                  <a:gs pos="0">
                    <a:schemeClr val="accent1">
                      <a:tint val="96000"/>
                      <a:satMod val="130000"/>
                      <a:lumMod val="114000"/>
                    </a:schemeClr>
                  </a:gs>
                  <a:gs pos="60000">
                    <a:schemeClr val="accent1">
                      <a:tint val="100000"/>
                      <a:satMod val="106000"/>
                      <a:lumMod val="110000"/>
                    </a:schemeClr>
                  </a:gs>
                  <a:gs pos="100000">
                    <a:schemeClr val="accent1"/>
                  </a:gs>
                </a:gsLst>
                <a:lin ang="5400000" scaled="0"/>
              </a:gradFill>
              <a:ln>
                <a:noFill/>
              </a:ln>
              <a:effectLst/>
              <a:scene3d>
                <a:camera prst="orthographicFront">
                  <a:rot lat="0" lon="0" rev="0"/>
                </a:camera>
                <a:lightRig rig="threePt" dir="t">
                  <a:rot lat="0" lon="0" rev="4800000"/>
                </a:lightRig>
              </a:scene3d>
              <a:sp3d>
                <a:bevelT w="69850" h="31750"/>
              </a:sp3d>
            </c:spPr>
            <c:extLst>
              <c:ext xmlns:c16="http://schemas.microsoft.com/office/drawing/2014/chart" uri="{C3380CC4-5D6E-409C-BE32-E72D297353CC}">
                <c16:uniqueId val="{00000002-E1B2-4682-8FED-81FCDF6A89F4}"/>
              </c:ext>
            </c:extLst>
          </c:dPt>
          <c:dPt>
            <c:idx val="1"/>
            <c:bubble3D val="0"/>
            <c:spPr>
              <a:gradFill rotWithShape="1">
                <a:gsLst>
                  <a:gs pos="0">
                    <a:schemeClr val="accent2">
                      <a:tint val="96000"/>
                      <a:satMod val="130000"/>
                      <a:lumMod val="114000"/>
                    </a:schemeClr>
                  </a:gs>
                  <a:gs pos="60000">
                    <a:schemeClr val="accent2">
                      <a:tint val="100000"/>
                      <a:satMod val="106000"/>
                      <a:lumMod val="110000"/>
                    </a:schemeClr>
                  </a:gs>
                  <a:gs pos="100000">
                    <a:schemeClr val="accent2"/>
                  </a:gs>
                </a:gsLst>
                <a:lin ang="5400000" scaled="0"/>
              </a:gradFill>
              <a:ln>
                <a:noFill/>
              </a:ln>
              <a:effectLst/>
              <a:scene3d>
                <a:camera prst="orthographicFront">
                  <a:rot lat="0" lon="0" rev="0"/>
                </a:camera>
                <a:lightRig rig="threePt" dir="t">
                  <a:rot lat="0" lon="0" rev="4800000"/>
                </a:lightRig>
              </a:scene3d>
              <a:sp3d>
                <a:bevelT w="69850" h="31750"/>
              </a:sp3d>
            </c:spPr>
            <c:extLst>
              <c:ext xmlns:c16="http://schemas.microsoft.com/office/drawing/2014/chart" uri="{C3380CC4-5D6E-409C-BE32-E72D297353CC}">
                <c16:uniqueId val="{00000004-E1B2-4682-8FED-81FCDF6A89F4}"/>
              </c:ext>
            </c:extLst>
          </c:dPt>
          <c:dPt>
            <c:idx val="2"/>
            <c:bubble3D val="0"/>
            <c:spPr>
              <a:gradFill rotWithShape="1">
                <a:gsLst>
                  <a:gs pos="0">
                    <a:schemeClr val="accent3">
                      <a:tint val="96000"/>
                      <a:satMod val="130000"/>
                      <a:lumMod val="114000"/>
                    </a:schemeClr>
                  </a:gs>
                  <a:gs pos="60000">
                    <a:schemeClr val="accent3">
                      <a:tint val="100000"/>
                      <a:satMod val="106000"/>
                      <a:lumMod val="110000"/>
                    </a:schemeClr>
                  </a:gs>
                  <a:gs pos="100000">
                    <a:schemeClr val="accent3"/>
                  </a:gs>
                </a:gsLst>
                <a:lin ang="5400000" scaled="0"/>
              </a:gradFill>
              <a:ln>
                <a:noFill/>
              </a:ln>
              <a:effectLst/>
              <a:scene3d>
                <a:camera prst="orthographicFront">
                  <a:rot lat="0" lon="0" rev="0"/>
                </a:camera>
                <a:lightRig rig="threePt" dir="t">
                  <a:rot lat="0" lon="0" rev="4800000"/>
                </a:lightRig>
              </a:scene3d>
              <a:sp3d>
                <a:bevelT w="69850" h="31750"/>
              </a:sp3d>
            </c:spPr>
            <c:extLst>
              <c:ext xmlns:c16="http://schemas.microsoft.com/office/drawing/2014/chart" uri="{C3380CC4-5D6E-409C-BE32-E72D297353CC}">
                <c16:uniqueId val="{00000005-E1B2-4682-8FED-81FCDF6A89F4}"/>
              </c:ext>
            </c:extLst>
          </c:dPt>
          <c:dPt>
            <c:idx val="3"/>
            <c:bubble3D val="0"/>
            <c:spPr>
              <a:gradFill rotWithShape="1">
                <a:gsLst>
                  <a:gs pos="0">
                    <a:schemeClr val="accent4">
                      <a:tint val="96000"/>
                      <a:satMod val="130000"/>
                      <a:lumMod val="114000"/>
                    </a:schemeClr>
                  </a:gs>
                  <a:gs pos="60000">
                    <a:schemeClr val="accent4">
                      <a:tint val="100000"/>
                      <a:satMod val="106000"/>
                      <a:lumMod val="110000"/>
                    </a:schemeClr>
                  </a:gs>
                  <a:gs pos="100000">
                    <a:schemeClr val="accent4"/>
                  </a:gs>
                </a:gsLst>
                <a:lin ang="5400000" scaled="0"/>
              </a:gradFill>
              <a:ln>
                <a:noFill/>
              </a:ln>
              <a:effectLst/>
              <a:scene3d>
                <a:camera prst="orthographicFront">
                  <a:rot lat="0" lon="0" rev="0"/>
                </a:camera>
                <a:lightRig rig="threePt" dir="t">
                  <a:rot lat="0" lon="0" rev="4800000"/>
                </a:lightRig>
              </a:scene3d>
              <a:sp3d>
                <a:bevelT w="69850" h="31750"/>
              </a:sp3d>
            </c:spPr>
            <c:extLst>
              <c:ext xmlns:c16="http://schemas.microsoft.com/office/drawing/2014/chart" uri="{C3380CC4-5D6E-409C-BE32-E72D297353CC}">
                <c16:uniqueId val="{00000008-E1B2-4682-8FED-81FCDF6A89F4}"/>
              </c:ext>
            </c:extLst>
          </c:dPt>
          <c:dPt>
            <c:idx val="4"/>
            <c:bubble3D val="0"/>
            <c:spPr>
              <a:gradFill rotWithShape="1">
                <a:gsLst>
                  <a:gs pos="0">
                    <a:schemeClr val="accent5">
                      <a:tint val="96000"/>
                      <a:satMod val="130000"/>
                      <a:lumMod val="114000"/>
                    </a:schemeClr>
                  </a:gs>
                  <a:gs pos="60000">
                    <a:schemeClr val="accent5">
                      <a:tint val="100000"/>
                      <a:satMod val="106000"/>
                      <a:lumMod val="110000"/>
                    </a:schemeClr>
                  </a:gs>
                  <a:gs pos="100000">
                    <a:schemeClr val="accent5"/>
                  </a:gs>
                </a:gsLst>
                <a:lin ang="5400000" scaled="0"/>
              </a:gradFill>
              <a:ln>
                <a:noFill/>
              </a:ln>
              <a:effectLst/>
              <a:scene3d>
                <a:camera prst="orthographicFront">
                  <a:rot lat="0" lon="0" rev="0"/>
                </a:camera>
                <a:lightRig rig="threePt" dir="t">
                  <a:rot lat="0" lon="0" rev="4800000"/>
                </a:lightRig>
              </a:scene3d>
              <a:sp3d>
                <a:bevelT w="69850" h="31750"/>
              </a:sp3d>
            </c:spPr>
            <c:extLst>
              <c:ext xmlns:c16="http://schemas.microsoft.com/office/drawing/2014/chart" uri="{C3380CC4-5D6E-409C-BE32-E72D297353CC}">
                <c16:uniqueId val="{00000009-E1B2-4682-8FED-81FCDF6A89F4}"/>
              </c:ext>
            </c:extLst>
          </c:dPt>
          <c:dPt>
            <c:idx val="5"/>
            <c:bubble3D val="0"/>
            <c:spPr>
              <a:gradFill rotWithShape="1">
                <a:gsLst>
                  <a:gs pos="0">
                    <a:schemeClr val="accent6">
                      <a:tint val="96000"/>
                      <a:satMod val="130000"/>
                      <a:lumMod val="114000"/>
                    </a:schemeClr>
                  </a:gs>
                  <a:gs pos="60000">
                    <a:schemeClr val="accent6">
                      <a:tint val="100000"/>
                      <a:satMod val="106000"/>
                      <a:lumMod val="110000"/>
                    </a:schemeClr>
                  </a:gs>
                  <a:gs pos="100000">
                    <a:schemeClr val="accent6"/>
                  </a:gs>
                </a:gsLst>
                <a:lin ang="5400000" scaled="0"/>
              </a:gradFill>
              <a:ln>
                <a:noFill/>
              </a:ln>
              <a:effectLst/>
              <a:scene3d>
                <a:camera prst="orthographicFront">
                  <a:rot lat="0" lon="0" rev="0"/>
                </a:camera>
                <a:lightRig rig="threePt" dir="t">
                  <a:rot lat="0" lon="0" rev="4800000"/>
                </a:lightRig>
              </a:scene3d>
              <a:sp3d>
                <a:bevelT w="69850" h="31750"/>
              </a:sp3d>
            </c:spPr>
            <c:extLst>
              <c:ext xmlns:c16="http://schemas.microsoft.com/office/drawing/2014/chart" uri="{C3380CC4-5D6E-409C-BE32-E72D297353CC}">
                <c16:uniqueId val="{00000003-E1B2-4682-8FED-81FCDF6A89F4}"/>
              </c:ext>
            </c:extLst>
          </c:dPt>
          <c:dLbls>
            <c:dLbl>
              <c:idx val="0"/>
              <c:layout>
                <c:manualLayout>
                  <c:x val="-0.20906050454996428"/>
                  <c:y val="0.22317091213836046"/>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8C18C457-249C-4863-A53A-4719E7BAA27E}" type="CATEGORYNAME">
                      <a:rPr lang="en-US" sz="2000" dirty="0"/>
                      <a:pPr>
                        <a:defRPr sz="1400"/>
                      </a:pPr>
                      <a:t>[CATEGORY NAME]</a:t>
                    </a:fld>
                    <a:r>
                      <a:rPr lang="en-US" sz="2000" baseline="0" dirty="0"/>
                      <a:t>
</a:t>
                    </a:r>
                    <a:fld id="{224384F5-935E-4EFF-B192-08AB7466FFF2}" type="VALUE">
                      <a:rPr lang="en-US" sz="2000" baseline="0" smtClean="0"/>
                      <a:pPr>
                        <a:defRPr sz="1400"/>
                      </a:pPr>
                      <a:t>[VALUE]</a:t>
                    </a:fld>
                    <a:r>
                      <a:rPr lang="en-US" sz="20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1454686327927447"/>
                      <c:h val="0.16983867978817821"/>
                    </c:manualLayout>
                  </c15:layout>
                  <c15:dlblFieldTable/>
                  <c15:showDataLabelsRange val="0"/>
                </c:ext>
                <c:ext xmlns:c16="http://schemas.microsoft.com/office/drawing/2014/chart" uri="{C3380CC4-5D6E-409C-BE32-E72D297353CC}">
                  <c16:uniqueId val="{00000002-E1B2-4682-8FED-81FCDF6A89F4}"/>
                </c:ext>
              </c:extLst>
            </c:dLbl>
            <c:dLbl>
              <c:idx val="1"/>
              <c:layout>
                <c:manualLayout>
                  <c:x val="-0.19875080014972804"/>
                  <c:y val="-0.14943224718798218"/>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7FCE9ADE-A55C-4267-8A88-9C82E3F87425}" type="CATEGORYNAME">
                      <a:rPr lang="en-US" sz="2000" baseline="0" dirty="0"/>
                      <a:pPr>
                        <a:defRPr sz="1400"/>
                      </a:pPr>
                      <a:t>[CATEGORY NAME]</a:t>
                    </a:fld>
                    <a:r>
                      <a:rPr lang="en-US" sz="2000" baseline="0" dirty="0"/>
                      <a:t>
</a:t>
                    </a:r>
                    <a:fld id="{B2DA7984-A150-44F3-A082-5E310FF84EB6}" type="VALUE">
                      <a:rPr lang="en-US" sz="2000" baseline="0" smtClean="0"/>
                      <a:pPr>
                        <a:defRPr sz="1400"/>
                      </a:pPr>
                      <a:t>[VALUE]</a:t>
                    </a:fld>
                    <a:r>
                      <a:rPr lang="en-US" sz="20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634966416753359"/>
                      <c:h val="0.18202393109996493"/>
                    </c:manualLayout>
                  </c15:layout>
                  <c15:dlblFieldTable/>
                  <c15:showDataLabelsRange val="0"/>
                </c:ext>
                <c:ext xmlns:c16="http://schemas.microsoft.com/office/drawing/2014/chart" uri="{C3380CC4-5D6E-409C-BE32-E72D297353CC}">
                  <c16:uniqueId val="{00000004-E1B2-4682-8FED-81FCDF6A89F4}"/>
                </c:ext>
              </c:extLst>
            </c:dLbl>
            <c:dLbl>
              <c:idx val="2"/>
              <c:layout>
                <c:manualLayout>
                  <c:x val="1.2086906443505787E-2"/>
                  <c:y val="-6.7912652695077361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12801F8C-242A-4E7B-935B-6FE4219A66FC}" type="CATEGORYNAME">
                      <a:rPr lang="en-US" sz="2000" baseline="0" dirty="0"/>
                      <a:pPr>
                        <a:defRPr sz="1400"/>
                      </a:pPr>
                      <a:t>[CATEGORY NAME]</a:t>
                    </a:fld>
                    <a:r>
                      <a:rPr lang="en-US" sz="2000" baseline="0" dirty="0"/>
                      <a:t>
</a:t>
                    </a:r>
                    <a:fld id="{57E6E90D-0968-4527-AFBB-A3CDD2105413}" type="VALUE">
                      <a:rPr lang="en-US" sz="2000" baseline="0" smtClean="0"/>
                      <a:pPr>
                        <a:defRPr sz="1400"/>
                      </a:pPr>
                      <a:t>[VALUE]</a:t>
                    </a:fld>
                    <a:r>
                      <a:rPr lang="en-US" sz="20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4525902552540815"/>
                      <c:h val="0.20359074758100343"/>
                    </c:manualLayout>
                  </c15:layout>
                  <c15:dlblFieldTable/>
                  <c15:showDataLabelsRange val="0"/>
                </c:ext>
                <c:ext xmlns:c16="http://schemas.microsoft.com/office/drawing/2014/chart" uri="{C3380CC4-5D6E-409C-BE32-E72D297353CC}">
                  <c16:uniqueId val="{00000005-E1B2-4682-8FED-81FCDF6A89F4}"/>
                </c:ext>
              </c:extLst>
            </c:dLbl>
            <c:dLbl>
              <c:idx val="3"/>
              <c:layout>
                <c:manualLayout>
                  <c:x val="0.10239240680578444"/>
                  <c:y val="-0.1004862935027206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E1B2-4682-8FED-81FCDF6A89F4}"/>
                </c:ext>
              </c:extLst>
            </c:dLbl>
            <c:dLbl>
              <c:idx val="4"/>
              <c:layout>
                <c:manualLayout>
                  <c:x val="-1.8664114908785171E-2"/>
                  <c:y val="2.5733075408925832E-2"/>
                </c:manualLayout>
              </c:layout>
              <c:tx>
                <c:rich>
                  <a:bodyPr/>
                  <a:lstStyle/>
                  <a:p>
                    <a:fld id="{74300F33-A83F-4E6E-A7A1-1BC2990F98EB}" type="CATEGORYNAME">
                      <a:rPr lang="en-US" smtClean="0"/>
                      <a:pPr/>
                      <a:t>[CATEGORY NAME]</a:t>
                    </a:fld>
                    <a:r>
                      <a:rPr lang="en-US" dirty="0"/>
                      <a:t>/Cord</a:t>
                    </a:r>
                    <a:r>
                      <a:rPr lang="en-US" baseline="0" dirty="0"/>
                      <a:t>
</a:t>
                    </a:r>
                    <a:fld id="{A461DE88-AC4D-4419-A3DE-F992B4AF2153}" type="VALUE">
                      <a:rPr lang="en-US" baseline="0" smtClean="0"/>
                      <a:pPr/>
                      <a:t>[VALUE]</a:t>
                    </a:fld>
                    <a:r>
                      <a:rPr lang="en-US" baseline="0" dirty="0"/>
                      <a:t>%</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1B2-4682-8FED-81FCDF6A89F4}"/>
                </c:ext>
              </c:extLst>
            </c:dLbl>
            <c:dLbl>
              <c:idx val="5"/>
              <c:layout>
                <c:manualLayout>
                  <c:x val="0.21883006142830852"/>
                  <c:y val="0.20322012099068951"/>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6613CA28-C571-4D71-89DB-9BFC140B96B1}" type="CATEGORYNAME">
                      <a:rPr lang="en-US" sz="2000"/>
                      <a:pPr>
                        <a:defRPr sz="1400"/>
                      </a:pPr>
                      <a:t>[CATEGORY NAME]</a:t>
                    </a:fld>
                    <a:r>
                      <a:rPr lang="en-US" sz="2000" baseline="0" dirty="0"/>
                      <a:t>
</a:t>
                    </a:r>
                    <a:fld id="{9AD71A2F-09CB-4F8E-BF99-2624616F9621}" type="VALUE">
                      <a:rPr lang="en-US" sz="2000" baseline="0" smtClean="0"/>
                      <a:pPr>
                        <a:defRPr sz="1400"/>
                      </a:pPr>
                      <a:t>[VALUE]</a:t>
                    </a:fld>
                    <a:r>
                      <a:rPr lang="en-US" sz="20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090355895301022"/>
                      <c:h val="0.24262668541168314"/>
                    </c:manualLayout>
                  </c15:layout>
                  <c15:dlblFieldTable/>
                  <c15:showDataLabelsRange val="0"/>
                </c:ext>
                <c:ext xmlns:c16="http://schemas.microsoft.com/office/drawing/2014/chart" uri="{C3380CC4-5D6E-409C-BE32-E72D297353CC}">
                  <c16:uniqueId val="{00000003-E1B2-4682-8FED-81FCDF6A89F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Congenital </c:v>
                </c:pt>
                <c:pt idx="1">
                  <c:v>SUID</c:v>
                </c:pt>
                <c:pt idx="2">
                  <c:v>LBW</c:v>
                </c:pt>
                <c:pt idx="3">
                  <c:v>Maternal</c:v>
                </c:pt>
                <c:pt idx="4">
                  <c:v>Complications of Placenta</c:v>
                </c:pt>
                <c:pt idx="5">
                  <c:v>Other Causes</c:v>
                </c:pt>
              </c:strCache>
            </c:strRef>
          </c:cat>
          <c:val>
            <c:numRef>
              <c:f>Sheet1!$B$2:$B$7</c:f>
              <c:numCache>
                <c:formatCode>General</c:formatCode>
                <c:ptCount val="6"/>
                <c:pt idx="0">
                  <c:v>23.5</c:v>
                </c:pt>
                <c:pt idx="1">
                  <c:v>18.100000000000001</c:v>
                </c:pt>
                <c:pt idx="2">
                  <c:v>17.899999999999999</c:v>
                </c:pt>
                <c:pt idx="3">
                  <c:v>6</c:v>
                </c:pt>
                <c:pt idx="4">
                  <c:v>3.9</c:v>
                </c:pt>
                <c:pt idx="5">
                  <c:v>30.5</c:v>
                </c:pt>
              </c:numCache>
            </c:numRef>
          </c:val>
          <c:extLst>
            <c:ext xmlns:c16="http://schemas.microsoft.com/office/drawing/2014/chart" uri="{C3380CC4-5D6E-409C-BE32-E72D297353CC}">
              <c16:uniqueId val="{00000000-E1B2-4682-8FED-81FCDF6A89F4}"/>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3.xml.rels><?xml version="1.0" encoding="UTF-8" standalone="yes"?>
<Relationships xmlns="http://schemas.openxmlformats.org/package/2006/relationships"><Relationship Id="rId1" Type="http://schemas.openxmlformats.org/officeDocument/2006/relationships/image" Target="../media/image21.png"/></Relationships>
</file>

<file path=ppt/diagrams/_rels/data4.xml.rels><?xml version="1.0" encoding="UTF-8" standalone="yes"?>
<Relationships xmlns="http://schemas.openxmlformats.org/package/2006/relationships"><Relationship Id="rId1" Type="http://schemas.openxmlformats.org/officeDocument/2006/relationships/image" Target="../media/image22.png"/></Relationships>
</file>

<file path=ppt/diagrams/_rels/data5.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3C3FF3-EC87-4391-8D7D-26F027081363}" type="doc">
      <dgm:prSet loTypeId="urn:microsoft.com/office/officeart/2009/3/layout/IncreasingArrowsProcess" loCatId="process" qsTypeId="urn:microsoft.com/office/officeart/2005/8/quickstyle/simple1" qsCatId="simple" csTypeId="urn:microsoft.com/office/officeart/2005/8/colors/colorful2" csCatId="colorful" phldr="1"/>
      <dgm:spPr/>
      <dgm:t>
        <a:bodyPr/>
        <a:lstStyle/>
        <a:p>
          <a:endParaRPr lang="en-US"/>
        </a:p>
      </dgm:t>
    </dgm:pt>
    <dgm:pt modelId="{3AC32C54-50C1-4CED-A587-D4268D84BEC4}">
      <dgm:prSet phldrT="[Text]"/>
      <dgm:spPr/>
      <dgm:t>
        <a:bodyPr/>
        <a:lstStyle/>
        <a:p>
          <a:r>
            <a:rPr lang="en-US" dirty="0"/>
            <a:t>Preconception</a:t>
          </a:r>
        </a:p>
      </dgm:t>
    </dgm:pt>
    <dgm:pt modelId="{99E76A15-0C8F-4195-AD1B-003D6747ABDC}" type="parTrans" cxnId="{220C3D03-33B3-433D-9B5B-E0C1D56C5554}">
      <dgm:prSet/>
      <dgm:spPr/>
      <dgm:t>
        <a:bodyPr/>
        <a:lstStyle/>
        <a:p>
          <a:endParaRPr lang="en-US"/>
        </a:p>
      </dgm:t>
    </dgm:pt>
    <dgm:pt modelId="{E5E1E903-4F25-4BF7-BC6A-DC62A0AC8DC6}" type="sibTrans" cxnId="{220C3D03-33B3-433D-9B5B-E0C1D56C5554}">
      <dgm:prSet/>
      <dgm:spPr/>
      <dgm:t>
        <a:bodyPr/>
        <a:lstStyle/>
        <a:p>
          <a:endParaRPr lang="en-US"/>
        </a:p>
      </dgm:t>
    </dgm:pt>
    <dgm:pt modelId="{31601AA9-3AE1-4170-BF4E-7FE4C7A76274}">
      <dgm:prSet phldrT="[Text]"/>
      <dgm:spPr/>
      <dgm:t>
        <a:bodyPr/>
        <a:lstStyle/>
        <a:p>
          <a:r>
            <a:rPr lang="en-US" dirty="0"/>
            <a:t>Family</a:t>
          </a:r>
        </a:p>
        <a:p>
          <a:r>
            <a:rPr lang="en-US" dirty="0"/>
            <a:t>Friends</a:t>
          </a:r>
        </a:p>
        <a:p>
          <a:r>
            <a:rPr lang="en-US" dirty="0"/>
            <a:t>Community</a:t>
          </a:r>
        </a:p>
        <a:p>
          <a:r>
            <a:rPr lang="en-US" dirty="0"/>
            <a:t>Health education</a:t>
          </a:r>
        </a:p>
      </dgm:t>
    </dgm:pt>
    <dgm:pt modelId="{5E3E1DFE-A36C-4466-8981-6CEFFF509460}" type="parTrans" cxnId="{28AE7A40-30D4-465F-8D79-BDFFD9D98BCC}">
      <dgm:prSet/>
      <dgm:spPr/>
      <dgm:t>
        <a:bodyPr/>
        <a:lstStyle/>
        <a:p>
          <a:endParaRPr lang="en-US"/>
        </a:p>
      </dgm:t>
    </dgm:pt>
    <dgm:pt modelId="{0E162961-DD39-410B-8007-6476CA989853}" type="sibTrans" cxnId="{28AE7A40-30D4-465F-8D79-BDFFD9D98BCC}">
      <dgm:prSet/>
      <dgm:spPr/>
      <dgm:t>
        <a:bodyPr/>
        <a:lstStyle/>
        <a:p>
          <a:endParaRPr lang="en-US"/>
        </a:p>
      </dgm:t>
    </dgm:pt>
    <dgm:pt modelId="{230B261D-EC03-4915-B3E5-2BB865CBACE1}">
      <dgm:prSet phldrT="[Text]"/>
      <dgm:spPr/>
      <dgm:t>
        <a:bodyPr/>
        <a:lstStyle/>
        <a:p>
          <a:r>
            <a:rPr lang="en-US" dirty="0"/>
            <a:t>Prenatal</a:t>
          </a:r>
        </a:p>
      </dgm:t>
    </dgm:pt>
    <dgm:pt modelId="{C16668B5-7CE7-4BA5-959E-F4E5E9677B08}" type="parTrans" cxnId="{8AE7BF85-A288-42AA-9B80-FB8BAA7A83C7}">
      <dgm:prSet/>
      <dgm:spPr/>
      <dgm:t>
        <a:bodyPr/>
        <a:lstStyle/>
        <a:p>
          <a:endParaRPr lang="en-US"/>
        </a:p>
      </dgm:t>
    </dgm:pt>
    <dgm:pt modelId="{A4359654-44DC-4CC2-BE25-8E7B3F165093}" type="sibTrans" cxnId="{8AE7BF85-A288-42AA-9B80-FB8BAA7A83C7}">
      <dgm:prSet/>
      <dgm:spPr/>
      <dgm:t>
        <a:bodyPr/>
        <a:lstStyle/>
        <a:p>
          <a:endParaRPr lang="en-US"/>
        </a:p>
      </dgm:t>
    </dgm:pt>
    <dgm:pt modelId="{17902E28-E642-4F9B-A1C8-5648384425FA}">
      <dgm:prSet phldrT="[Text]"/>
      <dgm:spPr/>
      <dgm:t>
        <a:bodyPr/>
        <a:lstStyle/>
        <a:p>
          <a:r>
            <a:rPr lang="en-US" dirty="0"/>
            <a:t>Clinical Care</a:t>
          </a:r>
        </a:p>
        <a:p>
          <a:r>
            <a:rPr lang="en-US" dirty="0"/>
            <a:t>Prenatal education</a:t>
          </a:r>
        </a:p>
        <a:p>
          <a:r>
            <a:rPr lang="en-US" dirty="0"/>
            <a:t>Home visitation</a:t>
          </a:r>
        </a:p>
      </dgm:t>
    </dgm:pt>
    <dgm:pt modelId="{63F48994-5800-46A0-A7C1-F73D243950F2}" type="parTrans" cxnId="{F2F16ABA-17B2-4A11-8B4D-E8063C816895}">
      <dgm:prSet/>
      <dgm:spPr/>
      <dgm:t>
        <a:bodyPr/>
        <a:lstStyle/>
        <a:p>
          <a:endParaRPr lang="en-US"/>
        </a:p>
      </dgm:t>
    </dgm:pt>
    <dgm:pt modelId="{65CF2C23-8F37-4624-ADCC-39A15CF08140}" type="sibTrans" cxnId="{F2F16ABA-17B2-4A11-8B4D-E8063C816895}">
      <dgm:prSet/>
      <dgm:spPr/>
      <dgm:t>
        <a:bodyPr/>
        <a:lstStyle/>
        <a:p>
          <a:endParaRPr lang="en-US"/>
        </a:p>
      </dgm:t>
    </dgm:pt>
    <dgm:pt modelId="{F54C7FE4-B316-449D-9D2F-914C38402344}">
      <dgm:prSet phldrT="[Text]"/>
      <dgm:spPr/>
      <dgm:t>
        <a:bodyPr/>
        <a:lstStyle/>
        <a:p>
          <a:r>
            <a:rPr lang="en-US" dirty="0"/>
            <a:t>Birth</a:t>
          </a:r>
        </a:p>
      </dgm:t>
    </dgm:pt>
    <dgm:pt modelId="{B3480D4A-A007-4B5B-967D-701EC84780F4}" type="parTrans" cxnId="{CE32860C-8ABC-4D6F-B143-B6484601EAF5}">
      <dgm:prSet/>
      <dgm:spPr/>
      <dgm:t>
        <a:bodyPr/>
        <a:lstStyle/>
        <a:p>
          <a:endParaRPr lang="en-US"/>
        </a:p>
      </dgm:t>
    </dgm:pt>
    <dgm:pt modelId="{5A666A63-375A-4122-B1FC-9C59431F3975}" type="sibTrans" cxnId="{CE32860C-8ABC-4D6F-B143-B6484601EAF5}">
      <dgm:prSet/>
      <dgm:spPr/>
      <dgm:t>
        <a:bodyPr/>
        <a:lstStyle/>
        <a:p>
          <a:endParaRPr lang="en-US"/>
        </a:p>
      </dgm:t>
    </dgm:pt>
    <dgm:pt modelId="{5B7BB334-2F4C-4DC4-B1AD-500604960843}">
      <dgm:prSet phldrT="[Text]"/>
      <dgm:spPr/>
      <dgm:t>
        <a:bodyPr/>
        <a:lstStyle/>
        <a:p>
          <a:r>
            <a:rPr lang="en-US" dirty="0"/>
            <a:t>Hospital</a:t>
          </a:r>
        </a:p>
        <a:p>
          <a:r>
            <a:rPr lang="en-US" dirty="0"/>
            <a:t>Birthing centers</a:t>
          </a:r>
        </a:p>
        <a:p>
          <a:endParaRPr lang="en-US" dirty="0"/>
        </a:p>
      </dgm:t>
    </dgm:pt>
    <dgm:pt modelId="{6FD33A41-2474-4EE4-A5EE-3F0279A78B3C}" type="parTrans" cxnId="{E42B28A2-129C-4055-9054-BD84BAF68CF2}">
      <dgm:prSet/>
      <dgm:spPr/>
      <dgm:t>
        <a:bodyPr/>
        <a:lstStyle/>
        <a:p>
          <a:endParaRPr lang="en-US"/>
        </a:p>
      </dgm:t>
    </dgm:pt>
    <dgm:pt modelId="{2472D929-3E70-43CD-A1F9-3C943ECD37AF}" type="sibTrans" cxnId="{E42B28A2-129C-4055-9054-BD84BAF68CF2}">
      <dgm:prSet/>
      <dgm:spPr/>
      <dgm:t>
        <a:bodyPr/>
        <a:lstStyle/>
        <a:p>
          <a:endParaRPr lang="en-US"/>
        </a:p>
      </dgm:t>
    </dgm:pt>
    <dgm:pt modelId="{2D95168B-8582-4CA2-AB50-94B34BE6F8D9}">
      <dgm:prSet phldrT="[Text]"/>
      <dgm:spPr/>
      <dgm:t>
        <a:bodyPr/>
        <a:lstStyle/>
        <a:p>
          <a:pPr>
            <a:buFont typeface="Arial" panose="020B0604020202020204" pitchFamily="34" charset="0"/>
            <a:buNone/>
          </a:pPr>
          <a:r>
            <a:rPr lang="en-US" dirty="0"/>
            <a:t>Well-child and acute visits</a:t>
          </a:r>
        </a:p>
        <a:p>
          <a:pPr>
            <a:buFont typeface="Arial" panose="020B0604020202020204" pitchFamily="34" charset="0"/>
            <a:buNone/>
          </a:pPr>
          <a:r>
            <a:rPr lang="en-US" dirty="0"/>
            <a:t>Maternal post-partum visit</a:t>
          </a:r>
        </a:p>
        <a:p>
          <a:pPr>
            <a:buFont typeface="Arial" panose="020B0604020202020204" pitchFamily="34" charset="0"/>
            <a:buNone/>
          </a:pPr>
          <a:r>
            <a:rPr lang="en-US" dirty="0"/>
            <a:t>Child care</a:t>
          </a:r>
        </a:p>
        <a:p>
          <a:pPr>
            <a:buFont typeface="Arial" panose="020B0604020202020204" pitchFamily="34" charset="0"/>
            <a:buNone/>
          </a:pPr>
          <a:r>
            <a:rPr lang="en-US" dirty="0"/>
            <a:t>Home visitation</a:t>
          </a:r>
        </a:p>
        <a:p>
          <a:pPr>
            <a:buFont typeface="Arial" panose="020B0604020202020204" pitchFamily="34" charset="0"/>
            <a:buNone/>
          </a:pPr>
          <a:r>
            <a:rPr lang="en-US" dirty="0"/>
            <a:t>Hospital readmit</a:t>
          </a:r>
        </a:p>
      </dgm:t>
    </dgm:pt>
    <dgm:pt modelId="{A642E7E2-3884-46F7-8D65-84F12290D00A}" type="parTrans" cxnId="{98B1A987-F9F2-4526-8637-3E1AB05554D3}">
      <dgm:prSet/>
      <dgm:spPr/>
      <dgm:t>
        <a:bodyPr/>
        <a:lstStyle/>
        <a:p>
          <a:endParaRPr lang="en-US"/>
        </a:p>
      </dgm:t>
    </dgm:pt>
    <dgm:pt modelId="{34265B71-E7B5-42CC-B040-551D9DD926E7}" type="sibTrans" cxnId="{98B1A987-F9F2-4526-8637-3E1AB05554D3}">
      <dgm:prSet/>
      <dgm:spPr/>
      <dgm:t>
        <a:bodyPr/>
        <a:lstStyle/>
        <a:p>
          <a:endParaRPr lang="en-US"/>
        </a:p>
      </dgm:t>
    </dgm:pt>
    <dgm:pt modelId="{49444DC3-7088-4AAF-B57D-B91606AFB2DC}">
      <dgm:prSet phldrT="[Text]"/>
      <dgm:spPr/>
      <dgm:t>
        <a:bodyPr/>
        <a:lstStyle/>
        <a:p>
          <a:r>
            <a:rPr lang="en-US" dirty="0"/>
            <a:t>First year</a:t>
          </a:r>
        </a:p>
      </dgm:t>
    </dgm:pt>
    <dgm:pt modelId="{CB4EAA36-5D2F-4264-88CF-6401DE01C834}" type="parTrans" cxnId="{A49259BB-57F6-4BCF-B5A1-BE4AE73A4431}">
      <dgm:prSet/>
      <dgm:spPr/>
      <dgm:t>
        <a:bodyPr/>
        <a:lstStyle/>
        <a:p>
          <a:endParaRPr lang="en-US"/>
        </a:p>
      </dgm:t>
    </dgm:pt>
    <dgm:pt modelId="{B2A6476A-1023-4BA3-A3BF-62CE32C5BB98}" type="sibTrans" cxnId="{A49259BB-57F6-4BCF-B5A1-BE4AE73A4431}">
      <dgm:prSet/>
      <dgm:spPr/>
      <dgm:t>
        <a:bodyPr/>
        <a:lstStyle/>
        <a:p>
          <a:endParaRPr lang="en-US"/>
        </a:p>
      </dgm:t>
    </dgm:pt>
    <dgm:pt modelId="{4E008D49-2103-4636-86CF-D33687F21AB5}" type="pres">
      <dgm:prSet presAssocID="{C43C3FF3-EC87-4391-8D7D-26F027081363}" presName="Name0" presStyleCnt="0">
        <dgm:presLayoutVars>
          <dgm:chMax val="5"/>
          <dgm:chPref val="5"/>
          <dgm:dir/>
          <dgm:animLvl val="lvl"/>
        </dgm:presLayoutVars>
      </dgm:prSet>
      <dgm:spPr/>
    </dgm:pt>
    <dgm:pt modelId="{B7843A5F-A921-49DF-8E5E-BE1AC574A6A5}" type="pres">
      <dgm:prSet presAssocID="{3AC32C54-50C1-4CED-A587-D4268D84BEC4}" presName="parentText1" presStyleLbl="node1" presStyleIdx="0" presStyleCnt="4">
        <dgm:presLayoutVars>
          <dgm:chMax/>
          <dgm:chPref val="3"/>
          <dgm:bulletEnabled val="1"/>
        </dgm:presLayoutVars>
      </dgm:prSet>
      <dgm:spPr/>
    </dgm:pt>
    <dgm:pt modelId="{4858A956-FE7E-40DB-9D28-57682C883DB9}" type="pres">
      <dgm:prSet presAssocID="{3AC32C54-50C1-4CED-A587-D4268D84BEC4}" presName="childText1" presStyleLbl="solidAlignAcc1" presStyleIdx="0" presStyleCnt="4">
        <dgm:presLayoutVars>
          <dgm:chMax val="0"/>
          <dgm:chPref val="0"/>
          <dgm:bulletEnabled val="1"/>
        </dgm:presLayoutVars>
      </dgm:prSet>
      <dgm:spPr/>
    </dgm:pt>
    <dgm:pt modelId="{134D391D-3D01-42C4-A5EE-5524068DCBF2}" type="pres">
      <dgm:prSet presAssocID="{230B261D-EC03-4915-B3E5-2BB865CBACE1}" presName="parentText2" presStyleLbl="node1" presStyleIdx="1" presStyleCnt="4">
        <dgm:presLayoutVars>
          <dgm:chMax/>
          <dgm:chPref val="3"/>
          <dgm:bulletEnabled val="1"/>
        </dgm:presLayoutVars>
      </dgm:prSet>
      <dgm:spPr/>
    </dgm:pt>
    <dgm:pt modelId="{AA8A15BE-B5D1-4461-AC14-CB55F69F2B4A}" type="pres">
      <dgm:prSet presAssocID="{230B261D-EC03-4915-B3E5-2BB865CBACE1}" presName="childText2" presStyleLbl="solidAlignAcc1" presStyleIdx="1" presStyleCnt="4" custScaleY="102412">
        <dgm:presLayoutVars>
          <dgm:chMax val="0"/>
          <dgm:chPref val="0"/>
          <dgm:bulletEnabled val="1"/>
        </dgm:presLayoutVars>
      </dgm:prSet>
      <dgm:spPr/>
    </dgm:pt>
    <dgm:pt modelId="{39B1EE0B-9866-4903-886C-EBB63CF472F5}" type="pres">
      <dgm:prSet presAssocID="{F54C7FE4-B316-449D-9D2F-914C38402344}" presName="parentText3" presStyleLbl="node1" presStyleIdx="2" presStyleCnt="4">
        <dgm:presLayoutVars>
          <dgm:chMax/>
          <dgm:chPref val="3"/>
          <dgm:bulletEnabled val="1"/>
        </dgm:presLayoutVars>
      </dgm:prSet>
      <dgm:spPr/>
    </dgm:pt>
    <dgm:pt modelId="{519115D0-4A4C-4CC3-AD6E-11B48E76B64E}" type="pres">
      <dgm:prSet presAssocID="{F54C7FE4-B316-449D-9D2F-914C38402344}" presName="childText3" presStyleLbl="solidAlignAcc1" presStyleIdx="2" presStyleCnt="4">
        <dgm:presLayoutVars>
          <dgm:chMax val="0"/>
          <dgm:chPref val="0"/>
          <dgm:bulletEnabled val="1"/>
        </dgm:presLayoutVars>
      </dgm:prSet>
      <dgm:spPr/>
    </dgm:pt>
    <dgm:pt modelId="{7B8F5579-60DD-416F-9BA5-21D18ED7D472}" type="pres">
      <dgm:prSet presAssocID="{49444DC3-7088-4AAF-B57D-B91606AFB2DC}" presName="parentText4" presStyleLbl="node1" presStyleIdx="3" presStyleCnt="4">
        <dgm:presLayoutVars>
          <dgm:chMax/>
          <dgm:chPref val="3"/>
          <dgm:bulletEnabled val="1"/>
        </dgm:presLayoutVars>
      </dgm:prSet>
      <dgm:spPr/>
    </dgm:pt>
    <dgm:pt modelId="{5F3B49D4-9186-43EF-AACF-185D071AAB91}" type="pres">
      <dgm:prSet presAssocID="{49444DC3-7088-4AAF-B57D-B91606AFB2DC}" presName="childText4" presStyleLbl="solidAlignAcc1" presStyleIdx="3" presStyleCnt="4">
        <dgm:presLayoutVars>
          <dgm:chMax val="0"/>
          <dgm:chPref val="0"/>
          <dgm:bulletEnabled val="1"/>
        </dgm:presLayoutVars>
      </dgm:prSet>
      <dgm:spPr/>
    </dgm:pt>
  </dgm:ptLst>
  <dgm:cxnLst>
    <dgm:cxn modelId="{220C3D03-33B3-433D-9B5B-E0C1D56C5554}" srcId="{C43C3FF3-EC87-4391-8D7D-26F027081363}" destId="{3AC32C54-50C1-4CED-A587-D4268D84BEC4}" srcOrd="0" destOrd="0" parTransId="{99E76A15-0C8F-4195-AD1B-003D6747ABDC}" sibTransId="{E5E1E903-4F25-4BF7-BC6A-DC62A0AC8DC6}"/>
    <dgm:cxn modelId="{CE32860C-8ABC-4D6F-B143-B6484601EAF5}" srcId="{C43C3FF3-EC87-4391-8D7D-26F027081363}" destId="{F54C7FE4-B316-449D-9D2F-914C38402344}" srcOrd="2" destOrd="0" parTransId="{B3480D4A-A007-4B5B-967D-701EC84780F4}" sibTransId="{5A666A63-375A-4122-B1FC-9C59431F3975}"/>
    <dgm:cxn modelId="{467CBE14-7BFD-46B3-BDFD-9AA48F904BC6}" type="presOf" srcId="{C43C3FF3-EC87-4391-8D7D-26F027081363}" destId="{4E008D49-2103-4636-86CF-D33687F21AB5}" srcOrd="0" destOrd="0" presId="urn:microsoft.com/office/officeart/2009/3/layout/IncreasingArrowsProcess"/>
    <dgm:cxn modelId="{99CD4E1B-05A3-431E-9C85-55187F817DCA}" type="presOf" srcId="{230B261D-EC03-4915-B3E5-2BB865CBACE1}" destId="{134D391D-3D01-42C4-A5EE-5524068DCBF2}" srcOrd="0" destOrd="0" presId="urn:microsoft.com/office/officeart/2009/3/layout/IncreasingArrowsProcess"/>
    <dgm:cxn modelId="{FDBCEA31-FD71-4CBA-8CD7-B2C13D3CFC2D}" type="presOf" srcId="{17902E28-E642-4F9B-A1C8-5648384425FA}" destId="{AA8A15BE-B5D1-4461-AC14-CB55F69F2B4A}" srcOrd="0" destOrd="0" presId="urn:microsoft.com/office/officeart/2009/3/layout/IncreasingArrowsProcess"/>
    <dgm:cxn modelId="{28AE7A40-30D4-465F-8D79-BDFFD9D98BCC}" srcId="{3AC32C54-50C1-4CED-A587-D4268D84BEC4}" destId="{31601AA9-3AE1-4170-BF4E-7FE4C7A76274}" srcOrd="0" destOrd="0" parTransId="{5E3E1DFE-A36C-4466-8981-6CEFFF509460}" sibTransId="{0E162961-DD39-410B-8007-6476CA989853}"/>
    <dgm:cxn modelId="{77871C73-06B2-42ED-A800-E26E372FC945}" type="presOf" srcId="{F54C7FE4-B316-449D-9D2F-914C38402344}" destId="{39B1EE0B-9866-4903-886C-EBB63CF472F5}" srcOrd="0" destOrd="0" presId="urn:microsoft.com/office/officeart/2009/3/layout/IncreasingArrowsProcess"/>
    <dgm:cxn modelId="{8AE7BF85-A288-42AA-9B80-FB8BAA7A83C7}" srcId="{C43C3FF3-EC87-4391-8D7D-26F027081363}" destId="{230B261D-EC03-4915-B3E5-2BB865CBACE1}" srcOrd="1" destOrd="0" parTransId="{C16668B5-7CE7-4BA5-959E-F4E5E9677B08}" sibTransId="{A4359654-44DC-4CC2-BE25-8E7B3F165093}"/>
    <dgm:cxn modelId="{98B1A987-F9F2-4526-8637-3E1AB05554D3}" srcId="{49444DC3-7088-4AAF-B57D-B91606AFB2DC}" destId="{2D95168B-8582-4CA2-AB50-94B34BE6F8D9}" srcOrd="0" destOrd="0" parTransId="{A642E7E2-3884-46F7-8D65-84F12290D00A}" sibTransId="{34265B71-E7B5-42CC-B040-551D9DD926E7}"/>
    <dgm:cxn modelId="{EE0F008E-BE61-4DA0-A2BE-7C01DECB0CE9}" type="presOf" srcId="{31601AA9-3AE1-4170-BF4E-7FE4C7A76274}" destId="{4858A956-FE7E-40DB-9D28-57682C883DB9}" srcOrd="0" destOrd="0" presId="urn:microsoft.com/office/officeart/2009/3/layout/IncreasingArrowsProcess"/>
    <dgm:cxn modelId="{6F2B2594-9E70-4A71-84DA-8E6736400A85}" type="presOf" srcId="{3AC32C54-50C1-4CED-A587-D4268D84BEC4}" destId="{B7843A5F-A921-49DF-8E5E-BE1AC574A6A5}" srcOrd="0" destOrd="0" presId="urn:microsoft.com/office/officeart/2009/3/layout/IncreasingArrowsProcess"/>
    <dgm:cxn modelId="{94CD919F-E0B3-4870-85D7-3A91EB376092}" type="presOf" srcId="{5B7BB334-2F4C-4DC4-B1AD-500604960843}" destId="{519115D0-4A4C-4CC3-AD6E-11B48E76B64E}" srcOrd="0" destOrd="0" presId="urn:microsoft.com/office/officeart/2009/3/layout/IncreasingArrowsProcess"/>
    <dgm:cxn modelId="{E42B28A2-129C-4055-9054-BD84BAF68CF2}" srcId="{F54C7FE4-B316-449D-9D2F-914C38402344}" destId="{5B7BB334-2F4C-4DC4-B1AD-500604960843}" srcOrd="0" destOrd="0" parTransId="{6FD33A41-2474-4EE4-A5EE-3F0279A78B3C}" sibTransId="{2472D929-3E70-43CD-A1F9-3C943ECD37AF}"/>
    <dgm:cxn modelId="{28910AA4-FDCD-4B33-8AAD-FE4240C2832E}" type="presOf" srcId="{49444DC3-7088-4AAF-B57D-B91606AFB2DC}" destId="{7B8F5579-60DD-416F-9BA5-21D18ED7D472}" srcOrd="0" destOrd="0" presId="urn:microsoft.com/office/officeart/2009/3/layout/IncreasingArrowsProcess"/>
    <dgm:cxn modelId="{F2F16ABA-17B2-4A11-8B4D-E8063C816895}" srcId="{230B261D-EC03-4915-B3E5-2BB865CBACE1}" destId="{17902E28-E642-4F9B-A1C8-5648384425FA}" srcOrd="0" destOrd="0" parTransId="{63F48994-5800-46A0-A7C1-F73D243950F2}" sibTransId="{65CF2C23-8F37-4624-ADCC-39A15CF08140}"/>
    <dgm:cxn modelId="{A49259BB-57F6-4BCF-B5A1-BE4AE73A4431}" srcId="{C43C3FF3-EC87-4391-8D7D-26F027081363}" destId="{49444DC3-7088-4AAF-B57D-B91606AFB2DC}" srcOrd="3" destOrd="0" parTransId="{CB4EAA36-5D2F-4264-88CF-6401DE01C834}" sibTransId="{B2A6476A-1023-4BA3-A3BF-62CE32C5BB98}"/>
    <dgm:cxn modelId="{26D8A9E5-2CCB-42A2-85B5-A044DD729A59}" type="presOf" srcId="{2D95168B-8582-4CA2-AB50-94B34BE6F8D9}" destId="{5F3B49D4-9186-43EF-AACF-185D071AAB91}" srcOrd="0" destOrd="0" presId="urn:microsoft.com/office/officeart/2009/3/layout/IncreasingArrowsProcess"/>
    <dgm:cxn modelId="{E9B720E8-4DF1-44B2-8C11-A5D3A8C9E046}" type="presParOf" srcId="{4E008D49-2103-4636-86CF-D33687F21AB5}" destId="{B7843A5F-A921-49DF-8E5E-BE1AC574A6A5}" srcOrd="0" destOrd="0" presId="urn:microsoft.com/office/officeart/2009/3/layout/IncreasingArrowsProcess"/>
    <dgm:cxn modelId="{1CBDB6A9-D65B-4D72-AB38-C67785F9EFF7}" type="presParOf" srcId="{4E008D49-2103-4636-86CF-D33687F21AB5}" destId="{4858A956-FE7E-40DB-9D28-57682C883DB9}" srcOrd="1" destOrd="0" presId="urn:microsoft.com/office/officeart/2009/3/layout/IncreasingArrowsProcess"/>
    <dgm:cxn modelId="{475E7D79-1663-4FF7-8A51-467C0A6024B0}" type="presParOf" srcId="{4E008D49-2103-4636-86CF-D33687F21AB5}" destId="{134D391D-3D01-42C4-A5EE-5524068DCBF2}" srcOrd="2" destOrd="0" presId="urn:microsoft.com/office/officeart/2009/3/layout/IncreasingArrowsProcess"/>
    <dgm:cxn modelId="{72AC7008-6B58-49D3-86CA-65B5780DC544}" type="presParOf" srcId="{4E008D49-2103-4636-86CF-D33687F21AB5}" destId="{AA8A15BE-B5D1-4461-AC14-CB55F69F2B4A}" srcOrd="3" destOrd="0" presId="urn:microsoft.com/office/officeart/2009/3/layout/IncreasingArrowsProcess"/>
    <dgm:cxn modelId="{880804CD-B1B3-4BD3-BB9C-222688D63D8D}" type="presParOf" srcId="{4E008D49-2103-4636-86CF-D33687F21AB5}" destId="{39B1EE0B-9866-4903-886C-EBB63CF472F5}" srcOrd="4" destOrd="0" presId="urn:microsoft.com/office/officeart/2009/3/layout/IncreasingArrowsProcess"/>
    <dgm:cxn modelId="{725A5701-660F-458C-B628-87D266797702}" type="presParOf" srcId="{4E008D49-2103-4636-86CF-D33687F21AB5}" destId="{519115D0-4A4C-4CC3-AD6E-11B48E76B64E}" srcOrd="5" destOrd="0" presId="urn:microsoft.com/office/officeart/2009/3/layout/IncreasingArrowsProcess"/>
    <dgm:cxn modelId="{FB2D9833-A56B-4F14-93E1-9E2638D9B65B}" type="presParOf" srcId="{4E008D49-2103-4636-86CF-D33687F21AB5}" destId="{7B8F5579-60DD-416F-9BA5-21D18ED7D472}" srcOrd="6" destOrd="0" presId="urn:microsoft.com/office/officeart/2009/3/layout/IncreasingArrowsProcess"/>
    <dgm:cxn modelId="{8A89301B-B7EE-4762-800D-1CE2936A979A}" type="presParOf" srcId="{4E008D49-2103-4636-86CF-D33687F21AB5}" destId="{5F3B49D4-9186-43EF-AACF-185D071AAB91}"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0C36A7-9F50-408D-87AD-4AF111985721}" type="doc">
      <dgm:prSet loTypeId="urn:microsoft.com/office/officeart/2005/8/layout/venn1" loCatId="relationship" qsTypeId="urn:microsoft.com/office/officeart/2005/8/quickstyle/3d2" qsCatId="3D" csTypeId="urn:microsoft.com/office/officeart/2005/8/colors/colorful2" csCatId="colorful" phldr="1"/>
      <dgm:spPr/>
      <dgm:t>
        <a:bodyPr/>
        <a:lstStyle/>
        <a:p>
          <a:endParaRPr lang="en-US"/>
        </a:p>
      </dgm:t>
    </dgm:pt>
    <dgm:pt modelId="{93096A2D-9A12-4C70-BFD9-C3357EC2D541}">
      <dgm:prSet phldrT="[Text]"/>
      <dgm:spPr/>
      <dgm:t>
        <a:bodyPr/>
        <a:lstStyle/>
        <a:p>
          <a:r>
            <a:rPr lang="en-US" dirty="0"/>
            <a:t>Physiological Response</a:t>
          </a:r>
        </a:p>
      </dgm:t>
    </dgm:pt>
    <dgm:pt modelId="{21B082BF-4B63-492C-91F8-E291571DE2F6}" type="parTrans" cxnId="{0B70D1C0-A8AE-4223-9ABF-1EFC60474505}">
      <dgm:prSet/>
      <dgm:spPr/>
      <dgm:t>
        <a:bodyPr/>
        <a:lstStyle/>
        <a:p>
          <a:endParaRPr lang="en-US"/>
        </a:p>
      </dgm:t>
    </dgm:pt>
    <dgm:pt modelId="{BBEB50EA-3C33-49EA-B740-F0A1AECF5D25}" type="sibTrans" cxnId="{0B70D1C0-A8AE-4223-9ABF-1EFC60474505}">
      <dgm:prSet/>
      <dgm:spPr/>
      <dgm:t>
        <a:bodyPr/>
        <a:lstStyle/>
        <a:p>
          <a:endParaRPr lang="en-US"/>
        </a:p>
      </dgm:t>
    </dgm:pt>
    <dgm:pt modelId="{C1106AF1-D257-4A42-A3E2-D475ED8B7E8A}">
      <dgm:prSet phldrT="[Text]"/>
      <dgm:spPr/>
      <dgm:t>
        <a:bodyPr/>
        <a:lstStyle/>
        <a:p>
          <a:r>
            <a:rPr lang="en-US" dirty="0"/>
            <a:t>Development</a:t>
          </a:r>
        </a:p>
      </dgm:t>
    </dgm:pt>
    <dgm:pt modelId="{F50B2F88-1312-4741-AF93-ECFFAF45F093}" type="parTrans" cxnId="{9DC0AA36-5A98-46FB-BAAE-DA52DB932F90}">
      <dgm:prSet/>
      <dgm:spPr/>
      <dgm:t>
        <a:bodyPr/>
        <a:lstStyle/>
        <a:p>
          <a:endParaRPr lang="en-US"/>
        </a:p>
      </dgm:t>
    </dgm:pt>
    <dgm:pt modelId="{DBAAB955-4145-4BB9-B5ED-FA4647C7CDBD}" type="sibTrans" cxnId="{9DC0AA36-5A98-46FB-BAAE-DA52DB932F90}">
      <dgm:prSet/>
      <dgm:spPr/>
      <dgm:t>
        <a:bodyPr/>
        <a:lstStyle/>
        <a:p>
          <a:endParaRPr lang="en-US"/>
        </a:p>
      </dgm:t>
    </dgm:pt>
    <dgm:pt modelId="{D3913C1F-F8B1-4F04-BD82-72C35C99216F}">
      <dgm:prSet phldrT="[Text]"/>
      <dgm:spPr/>
      <dgm:t>
        <a:bodyPr/>
        <a:lstStyle/>
        <a:p>
          <a:r>
            <a:rPr lang="en-US" dirty="0"/>
            <a:t>External Stress Factors</a:t>
          </a:r>
        </a:p>
      </dgm:t>
    </dgm:pt>
    <dgm:pt modelId="{8CBE7E3B-D5B7-4505-9334-66F4FDA9A360}" type="parTrans" cxnId="{7F3DA626-EA2C-46B5-8C83-D33DDC19C3BC}">
      <dgm:prSet/>
      <dgm:spPr/>
      <dgm:t>
        <a:bodyPr/>
        <a:lstStyle/>
        <a:p>
          <a:endParaRPr lang="en-US"/>
        </a:p>
      </dgm:t>
    </dgm:pt>
    <dgm:pt modelId="{5470ECEC-DF28-461C-9469-0C179D786C77}" type="sibTrans" cxnId="{7F3DA626-EA2C-46B5-8C83-D33DDC19C3BC}">
      <dgm:prSet/>
      <dgm:spPr/>
      <dgm:t>
        <a:bodyPr/>
        <a:lstStyle/>
        <a:p>
          <a:endParaRPr lang="en-US"/>
        </a:p>
      </dgm:t>
    </dgm:pt>
    <dgm:pt modelId="{B2D078D8-5B0B-4649-823E-909192423178}" type="pres">
      <dgm:prSet presAssocID="{3E0C36A7-9F50-408D-87AD-4AF111985721}" presName="compositeShape" presStyleCnt="0">
        <dgm:presLayoutVars>
          <dgm:chMax val="7"/>
          <dgm:dir/>
          <dgm:resizeHandles val="exact"/>
        </dgm:presLayoutVars>
      </dgm:prSet>
      <dgm:spPr/>
    </dgm:pt>
    <dgm:pt modelId="{A6A8086F-0308-4290-A5A3-89E2AC77B179}" type="pres">
      <dgm:prSet presAssocID="{93096A2D-9A12-4C70-BFD9-C3357EC2D541}" presName="circ1" presStyleLbl="vennNode1" presStyleIdx="0" presStyleCnt="3" custLinFactNeighborX="-2939" custLinFactNeighborY="11060"/>
      <dgm:spPr/>
    </dgm:pt>
    <dgm:pt modelId="{D776FAC1-7A64-43A5-9ED5-3C71C53BEEBC}" type="pres">
      <dgm:prSet presAssocID="{93096A2D-9A12-4C70-BFD9-C3357EC2D541}" presName="circ1Tx" presStyleLbl="revTx" presStyleIdx="0" presStyleCnt="0">
        <dgm:presLayoutVars>
          <dgm:chMax val="0"/>
          <dgm:chPref val="0"/>
          <dgm:bulletEnabled val="1"/>
        </dgm:presLayoutVars>
      </dgm:prSet>
      <dgm:spPr/>
    </dgm:pt>
    <dgm:pt modelId="{F26EEFED-9411-49AF-9FEC-5858445704E4}" type="pres">
      <dgm:prSet presAssocID="{C1106AF1-D257-4A42-A3E2-D475ED8B7E8A}" presName="circ2" presStyleLbl="vennNode1" presStyleIdx="1" presStyleCnt="3"/>
      <dgm:spPr/>
    </dgm:pt>
    <dgm:pt modelId="{E8B29A2F-6CA3-4273-A08A-027F1653B6A9}" type="pres">
      <dgm:prSet presAssocID="{C1106AF1-D257-4A42-A3E2-D475ED8B7E8A}" presName="circ2Tx" presStyleLbl="revTx" presStyleIdx="0" presStyleCnt="0">
        <dgm:presLayoutVars>
          <dgm:chMax val="0"/>
          <dgm:chPref val="0"/>
          <dgm:bulletEnabled val="1"/>
        </dgm:presLayoutVars>
      </dgm:prSet>
      <dgm:spPr/>
    </dgm:pt>
    <dgm:pt modelId="{8921729B-88CF-4586-B6C1-7980F8D92F57}" type="pres">
      <dgm:prSet presAssocID="{D3913C1F-F8B1-4F04-BD82-72C35C99216F}" presName="circ3" presStyleLbl="vennNode1" presStyleIdx="2" presStyleCnt="3"/>
      <dgm:spPr/>
    </dgm:pt>
    <dgm:pt modelId="{9D2B6D58-CE31-4524-8DA0-C4821A91EFAC}" type="pres">
      <dgm:prSet presAssocID="{D3913C1F-F8B1-4F04-BD82-72C35C99216F}" presName="circ3Tx" presStyleLbl="revTx" presStyleIdx="0" presStyleCnt="0">
        <dgm:presLayoutVars>
          <dgm:chMax val="0"/>
          <dgm:chPref val="0"/>
          <dgm:bulletEnabled val="1"/>
        </dgm:presLayoutVars>
      </dgm:prSet>
      <dgm:spPr/>
    </dgm:pt>
  </dgm:ptLst>
  <dgm:cxnLst>
    <dgm:cxn modelId="{C5B75B0C-33E9-4768-A369-6C49C86E4AB6}" type="presOf" srcId="{C1106AF1-D257-4A42-A3E2-D475ED8B7E8A}" destId="{F26EEFED-9411-49AF-9FEC-5858445704E4}" srcOrd="0" destOrd="0" presId="urn:microsoft.com/office/officeart/2005/8/layout/venn1"/>
    <dgm:cxn modelId="{7F3DA626-EA2C-46B5-8C83-D33DDC19C3BC}" srcId="{3E0C36A7-9F50-408D-87AD-4AF111985721}" destId="{D3913C1F-F8B1-4F04-BD82-72C35C99216F}" srcOrd="2" destOrd="0" parTransId="{8CBE7E3B-D5B7-4505-9334-66F4FDA9A360}" sibTransId="{5470ECEC-DF28-461C-9469-0C179D786C77}"/>
    <dgm:cxn modelId="{9DC0AA36-5A98-46FB-BAAE-DA52DB932F90}" srcId="{3E0C36A7-9F50-408D-87AD-4AF111985721}" destId="{C1106AF1-D257-4A42-A3E2-D475ED8B7E8A}" srcOrd="1" destOrd="0" parTransId="{F50B2F88-1312-4741-AF93-ECFFAF45F093}" sibTransId="{DBAAB955-4145-4BB9-B5ED-FA4647C7CDBD}"/>
    <dgm:cxn modelId="{15DDD05C-612E-40C0-B651-19DF5DD4522C}" type="presOf" srcId="{93096A2D-9A12-4C70-BFD9-C3357EC2D541}" destId="{A6A8086F-0308-4290-A5A3-89E2AC77B179}" srcOrd="0" destOrd="0" presId="urn:microsoft.com/office/officeart/2005/8/layout/venn1"/>
    <dgm:cxn modelId="{5800966C-947B-42DE-BDAF-84840C74505B}" type="presOf" srcId="{D3913C1F-F8B1-4F04-BD82-72C35C99216F}" destId="{9D2B6D58-CE31-4524-8DA0-C4821A91EFAC}" srcOrd="1" destOrd="0" presId="urn:microsoft.com/office/officeart/2005/8/layout/venn1"/>
    <dgm:cxn modelId="{32C0BE7A-D497-4B25-899B-F83B50EACC4F}" type="presOf" srcId="{3E0C36A7-9F50-408D-87AD-4AF111985721}" destId="{B2D078D8-5B0B-4649-823E-909192423178}" srcOrd="0" destOrd="0" presId="urn:microsoft.com/office/officeart/2005/8/layout/venn1"/>
    <dgm:cxn modelId="{310765A3-A081-41C4-BDAE-A070B2ECD13A}" type="presOf" srcId="{C1106AF1-D257-4A42-A3E2-D475ED8B7E8A}" destId="{E8B29A2F-6CA3-4273-A08A-027F1653B6A9}" srcOrd="1" destOrd="0" presId="urn:microsoft.com/office/officeart/2005/8/layout/venn1"/>
    <dgm:cxn modelId="{0B70D1C0-A8AE-4223-9ABF-1EFC60474505}" srcId="{3E0C36A7-9F50-408D-87AD-4AF111985721}" destId="{93096A2D-9A12-4C70-BFD9-C3357EC2D541}" srcOrd="0" destOrd="0" parTransId="{21B082BF-4B63-492C-91F8-E291571DE2F6}" sibTransId="{BBEB50EA-3C33-49EA-B740-F0A1AECF5D25}"/>
    <dgm:cxn modelId="{9CA9B1CE-07F9-470F-9A60-CBB13D5D36FC}" type="presOf" srcId="{D3913C1F-F8B1-4F04-BD82-72C35C99216F}" destId="{8921729B-88CF-4586-B6C1-7980F8D92F57}" srcOrd="0" destOrd="0" presId="urn:microsoft.com/office/officeart/2005/8/layout/venn1"/>
    <dgm:cxn modelId="{99D9FDF1-ECAD-461E-A895-940C6ED43A0D}" type="presOf" srcId="{93096A2D-9A12-4C70-BFD9-C3357EC2D541}" destId="{D776FAC1-7A64-43A5-9ED5-3C71C53BEEBC}" srcOrd="1" destOrd="0" presId="urn:microsoft.com/office/officeart/2005/8/layout/venn1"/>
    <dgm:cxn modelId="{1A97EF4B-3B95-4455-94CC-94C26C0D84F5}" type="presParOf" srcId="{B2D078D8-5B0B-4649-823E-909192423178}" destId="{A6A8086F-0308-4290-A5A3-89E2AC77B179}" srcOrd="0" destOrd="0" presId="urn:microsoft.com/office/officeart/2005/8/layout/venn1"/>
    <dgm:cxn modelId="{516165BC-3955-4874-B1F3-155C3D29D4F5}" type="presParOf" srcId="{B2D078D8-5B0B-4649-823E-909192423178}" destId="{D776FAC1-7A64-43A5-9ED5-3C71C53BEEBC}" srcOrd="1" destOrd="0" presId="urn:microsoft.com/office/officeart/2005/8/layout/venn1"/>
    <dgm:cxn modelId="{5715964F-D660-405F-90EF-F4483697371A}" type="presParOf" srcId="{B2D078D8-5B0B-4649-823E-909192423178}" destId="{F26EEFED-9411-49AF-9FEC-5858445704E4}" srcOrd="2" destOrd="0" presId="urn:microsoft.com/office/officeart/2005/8/layout/venn1"/>
    <dgm:cxn modelId="{E9633F64-C637-4F2D-9588-410B46E99312}" type="presParOf" srcId="{B2D078D8-5B0B-4649-823E-909192423178}" destId="{E8B29A2F-6CA3-4273-A08A-027F1653B6A9}" srcOrd="3" destOrd="0" presId="urn:microsoft.com/office/officeart/2005/8/layout/venn1"/>
    <dgm:cxn modelId="{B0220767-EDF7-4E92-AC53-C5D6AE606D59}" type="presParOf" srcId="{B2D078D8-5B0B-4649-823E-909192423178}" destId="{8921729B-88CF-4586-B6C1-7980F8D92F57}" srcOrd="4" destOrd="0" presId="urn:microsoft.com/office/officeart/2005/8/layout/venn1"/>
    <dgm:cxn modelId="{B83D6FFD-EF68-4F4C-AD36-FBD39F676CEE}" type="presParOf" srcId="{B2D078D8-5B0B-4649-823E-909192423178}" destId="{9D2B6D58-CE31-4524-8DA0-C4821A91EFAC}"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FCCF15F-2E28-4B4B-B4A0-875E4C19DC74}"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7229006F-F17E-4662-A95C-3F71A5E37AE3}">
      <dgm:prSet phldrT="[Text]" custT="1"/>
      <dgm:spPr/>
      <dgm:t>
        <a:bodyPr/>
        <a:lstStyle/>
        <a:p>
          <a:r>
            <a:rPr lang="en-US" sz="2800" dirty="0">
              <a:solidFill>
                <a:schemeClr val="bg1"/>
              </a:solidFill>
            </a:rPr>
            <a:t>Positioner</a:t>
          </a:r>
        </a:p>
      </dgm:t>
    </dgm:pt>
    <dgm:pt modelId="{13F4C143-7135-4F85-BB74-348EA11FA2E2}" type="sibTrans" cxnId="{C85CC4E8-F126-4046-9095-1397DCD19F8C}">
      <dgm:prSet/>
      <dgm:spPr/>
      <dgm:t>
        <a:bodyPr/>
        <a:lstStyle/>
        <a:p>
          <a:endParaRPr lang="en-US"/>
        </a:p>
      </dgm:t>
    </dgm:pt>
    <dgm:pt modelId="{46E5E1C4-9945-4BA5-8614-CE9FCECE6FEA}" type="parTrans" cxnId="{C85CC4E8-F126-4046-9095-1397DCD19F8C}">
      <dgm:prSet/>
      <dgm:spPr/>
      <dgm:t>
        <a:bodyPr/>
        <a:lstStyle/>
        <a:p>
          <a:endParaRPr lang="en-US"/>
        </a:p>
      </dgm:t>
    </dgm:pt>
    <dgm:pt modelId="{AF589B3A-C76D-4B84-86E7-4DAEF691F712}" type="pres">
      <dgm:prSet presAssocID="{6FCCF15F-2E28-4B4B-B4A0-875E4C19DC74}" presName="Name0" presStyleCnt="0">
        <dgm:presLayoutVars>
          <dgm:dir/>
          <dgm:resizeHandles val="exact"/>
        </dgm:presLayoutVars>
      </dgm:prSet>
      <dgm:spPr/>
    </dgm:pt>
    <dgm:pt modelId="{C0EB92A2-7BDC-4830-A5BC-3DA879227A7C}" type="pres">
      <dgm:prSet presAssocID="{7229006F-F17E-4662-A95C-3F71A5E37AE3}" presName="composite" presStyleCnt="0"/>
      <dgm:spPr/>
    </dgm:pt>
    <dgm:pt modelId="{64438CD9-E8D0-45D0-B594-3EDB2B9D95BA}" type="pres">
      <dgm:prSet presAssocID="{7229006F-F17E-4662-A95C-3F71A5E37AE3}" presName="rect1" presStyleLbl="bgShp" presStyleIdx="0" presStyleCnt="1"/>
      <dgm:spPr>
        <a:blipFill>
          <a:blip xmlns:r="http://schemas.openxmlformats.org/officeDocument/2006/relationships" r:embed="rId1"/>
          <a:srcRect/>
          <a:stretch>
            <a:fillRect t="-10000" b="-10000"/>
          </a:stretch>
        </a:blipFill>
      </dgm:spPr>
    </dgm:pt>
    <dgm:pt modelId="{C167D97B-4F0A-4F5B-8B51-83AAE2748789}" type="pres">
      <dgm:prSet presAssocID="{7229006F-F17E-4662-A95C-3F71A5E37AE3}" presName="rect2" presStyleLbl="trBgShp" presStyleIdx="0" presStyleCnt="1">
        <dgm:presLayoutVars>
          <dgm:bulletEnabled val="1"/>
        </dgm:presLayoutVars>
      </dgm:prSet>
      <dgm:spPr/>
    </dgm:pt>
  </dgm:ptLst>
  <dgm:cxnLst>
    <dgm:cxn modelId="{0C151B27-920D-4879-9E6F-0D644A72EFFB}" type="presOf" srcId="{6FCCF15F-2E28-4B4B-B4A0-875E4C19DC74}" destId="{AF589B3A-C76D-4B84-86E7-4DAEF691F712}" srcOrd="0" destOrd="0" presId="urn:microsoft.com/office/officeart/2008/layout/BendingPictureSemiTransparentText"/>
    <dgm:cxn modelId="{E263A7C4-03E0-409E-BB20-DDA8163D1C44}" type="presOf" srcId="{7229006F-F17E-4662-A95C-3F71A5E37AE3}" destId="{C167D97B-4F0A-4F5B-8B51-83AAE2748789}" srcOrd="0" destOrd="0" presId="urn:microsoft.com/office/officeart/2008/layout/BendingPictureSemiTransparentText"/>
    <dgm:cxn modelId="{C85CC4E8-F126-4046-9095-1397DCD19F8C}" srcId="{6FCCF15F-2E28-4B4B-B4A0-875E4C19DC74}" destId="{7229006F-F17E-4662-A95C-3F71A5E37AE3}" srcOrd="0" destOrd="0" parTransId="{46E5E1C4-9945-4BA5-8614-CE9FCECE6FEA}" sibTransId="{13F4C143-7135-4F85-BB74-348EA11FA2E2}"/>
    <dgm:cxn modelId="{78A02FAA-D403-4615-A5A8-7A0998C89009}" type="presParOf" srcId="{AF589B3A-C76D-4B84-86E7-4DAEF691F712}" destId="{C0EB92A2-7BDC-4830-A5BC-3DA879227A7C}" srcOrd="0" destOrd="0" presId="urn:microsoft.com/office/officeart/2008/layout/BendingPictureSemiTransparentText"/>
    <dgm:cxn modelId="{02FBF2F3-154E-4C66-BE24-0FDC423A291E}" type="presParOf" srcId="{C0EB92A2-7BDC-4830-A5BC-3DA879227A7C}" destId="{64438CD9-E8D0-45D0-B594-3EDB2B9D95BA}" srcOrd="0" destOrd="0" presId="urn:microsoft.com/office/officeart/2008/layout/BendingPictureSemiTransparentText"/>
    <dgm:cxn modelId="{AD842D2F-5731-4FEF-955E-FBFA7092E4C7}" type="presParOf" srcId="{C0EB92A2-7BDC-4830-A5BC-3DA879227A7C}" destId="{C167D97B-4F0A-4F5B-8B51-83AAE2748789}"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0D39A3-F44E-4F04-9F2E-6D77DCC1FE24}"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7705F0F5-159E-44E5-A7DF-9CA988EEE6B6}">
      <dgm:prSet phldrT="[Text]" custT="1"/>
      <dgm:spPr/>
      <dgm:t>
        <a:bodyPr/>
        <a:lstStyle/>
        <a:p>
          <a:pPr>
            <a:lnSpc>
              <a:spcPct val="100000"/>
            </a:lnSpc>
            <a:spcAft>
              <a:spcPts val="0"/>
            </a:spcAft>
          </a:pPr>
          <a:r>
            <a:rPr lang="en-US" sz="2000" dirty="0">
              <a:solidFill>
                <a:schemeClr val="bg1"/>
              </a:solidFill>
            </a:rPr>
            <a:t>Heart Rate </a:t>
          </a:r>
        </a:p>
        <a:p>
          <a:pPr>
            <a:lnSpc>
              <a:spcPct val="100000"/>
            </a:lnSpc>
            <a:spcAft>
              <a:spcPts val="0"/>
            </a:spcAft>
          </a:pPr>
          <a:r>
            <a:rPr lang="en-US" sz="2000" dirty="0">
              <a:solidFill>
                <a:schemeClr val="bg1"/>
              </a:solidFill>
            </a:rPr>
            <a:t>Monitor</a:t>
          </a:r>
        </a:p>
      </dgm:t>
    </dgm:pt>
    <dgm:pt modelId="{16F78BBF-28BF-406E-BA87-07CFCB642DB1}" type="parTrans" cxnId="{AE78D4CD-22AA-4348-8A85-83907BD2F7CC}">
      <dgm:prSet/>
      <dgm:spPr/>
      <dgm:t>
        <a:bodyPr/>
        <a:lstStyle/>
        <a:p>
          <a:endParaRPr lang="en-US"/>
        </a:p>
      </dgm:t>
    </dgm:pt>
    <dgm:pt modelId="{3D853551-87A5-413E-A31A-AE24DDB5D2C7}" type="sibTrans" cxnId="{AE78D4CD-22AA-4348-8A85-83907BD2F7CC}">
      <dgm:prSet/>
      <dgm:spPr/>
      <dgm:t>
        <a:bodyPr/>
        <a:lstStyle/>
        <a:p>
          <a:endParaRPr lang="en-US"/>
        </a:p>
      </dgm:t>
    </dgm:pt>
    <dgm:pt modelId="{636D6711-6F1C-4A71-B988-F87024B49AE3}" type="pres">
      <dgm:prSet presAssocID="{9E0D39A3-F44E-4F04-9F2E-6D77DCC1FE24}" presName="Name0" presStyleCnt="0">
        <dgm:presLayoutVars>
          <dgm:dir/>
          <dgm:resizeHandles val="exact"/>
        </dgm:presLayoutVars>
      </dgm:prSet>
      <dgm:spPr/>
    </dgm:pt>
    <dgm:pt modelId="{680DC5F3-2B90-4D8B-9F04-E1459BFD828B}" type="pres">
      <dgm:prSet presAssocID="{7705F0F5-159E-44E5-A7DF-9CA988EEE6B6}" presName="composite" presStyleCnt="0"/>
      <dgm:spPr/>
    </dgm:pt>
    <dgm:pt modelId="{62DD4D6A-7743-49A0-B1C5-8A8E53E8797C}" type="pres">
      <dgm:prSet presAssocID="{7705F0F5-159E-44E5-A7DF-9CA988EEE6B6}" presName="rect1" presStyleLbl="bgShp" presStyleIdx="0" presStyleCnt="1" custAng="0"/>
      <dgm:spPr>
        <a:blipFill>
          <a:blip xmlns:r="http://schemas.openxmlformats.org/officeDocument/2006/relationships" r:embed="rId1"/>
          <a:srcRect/>
          <a:stretch>
            <a:fillRect l="-25000" r="-25000"/>
          </a:stretch>
        </a:blipFill>
      </dgm:spPr>
    </dgm:pt>
    <dgm:pt modelId="{E45E7A8B-DD4C-4082-9EBB-F3338E6C1710}" type="pres">
      <dgm:prSet presAssocID="{7705F0F5-159E-44E5-A7DF-9CA988EEE6B6}" presName="rect2" presStyleLbl="trBgShp" presStyleIdx="0" presStyleCnt="1">
        <dgm:presLayoutVars>
          <dgm:bulletEnabled val="1"/>
        </dgm:presLayoutVars>
      </dgm:prSet>
      <dgm:spPr/>
    </dgm:pt>
  </dgm:ptLst>
  <dgm:cxnLst>
    <dgm:cxn modelId="{B148548C-6471-438F-8923-5CA0F62B9E45}" type="presOf" srcId="{7705F0F5-159E-44E5-A7DF-9CA988EEE6B6}" destId="{E45E7A8B-DD4C-4082-9EBB-F3338E6C1710}" srcOrd="0" destOrd="0" presId="urn:microsoft.com/office/officeart/2008/layout/BendingPictureSemiTransparentText"/>
    <dgm:cxn modelId="{BB50B98D-080A-41BA-BF2E-72CDF988ED5C}" type="presOf" srcId="{9E0D39A3-F44E-4F04-9F2E-6D77DCC1FE24}" destId="{636D6711-6F1C-4A71-B988-F87024B49AE3}" srcOrd="0" destOrd="0" presId="urn:microsoft.com/office/officeart/2008/layout/BendingPictureSemiTransparentText"/>
    <dgm:cxn modelId="{AE78D4CD-22AA-4348-8A85-83907BD2F7CC}" srcId="{9E0D39A3-F44E-4F04-9F2E-6D77DCC1FE24}" destId="{7705F0F5-159E-44E5-A7DF-9CA988EEE6B6}" srcOrd="0" destOrd="0" parTransId="{16F78BBF-28BF-406E-BA87-07CFCB642DB1}" sibTransId="{3D853551-87A5-413E-A31A-AE24DDB5D2C7}"/>
    <dgm:cxn modelId="{34E04266-CDC1-412C-9D88-0F60793637C8}" type="presParOf" srcId="{636D6711-6F1C-4A71-B988-F87024B49AE3}" destId="{680DC5F3-2B90-4D8B-9F04-E1459BFD828B}" srcOrd="0" destOrd="0" presId="urn:microsoft.com/office/officeart/2008/layout/BendingPictureSemiTransparentText"/>
    <dgm:cxn modelId="{7DE38438-BCFB-46FD-B783-CED1A11449C1}" type="presParOf" srcId="{680DC5F3-2B90-4D8B-9F04-E1459BFD828B}" destId="{62DD4D6A-7743-49A0-B1C5-8A8E53E8797C}" srcOrd="0" destOrd="0" presId="urn:microsoft.com/office/officeart/2008/layout/BendingPictureSemiTransparentText"/>
    <dgm:cxn modelId="{DB2949F9-2493-4D5B-BCA2-1A152559CD5B}" type="presParOf" srcId="{680DC5F3-2B90-4D8B-9F04-E1459BFD828B}" destId="{E45E7A8B-DD4C-4082-9EBB-F3338E6C1710}"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02DF15-535F-4FD9-87DF-D87DB9A96B9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F7990863-D6A3-4FDA-BB95-0FF6448C848A}">
      <dgm:prSet phldrT="[Text]" custT="1"/>
      <dgm:spPr/>
      <dgm:t>
        <a:bodyPr/>
        <a:lstStyle/>
        <a:p>
          <a:r>
            <a:rPr lang="en-US" sz="2400" dirty="0">
              <a:solidFill>
                <a:schemeClr val="bg1"/>
              </a:solidFill>
            </a:rPr>
            <a:t>Co-Sleeper</a:t>
          </a:r>
        </a:p>
      </dgm:t>
    </dgm:pt>
    <dgm:pt modelId="{9BA5F3A3-AE51-4824-BE2E-C1D71890DC99}" type="parTrans" cxnId="{8B5B09A4-E33A-4307-BB0F-CA2320335911}">
      <dgm:prSet/>
      <dgm:spPr/>
      <dgm:t>
        <a:bodyPr/>
        <a:lstStyle/>
        <a:p>
          <a:endParaRPr lang="en-US"/>
        </a:p>
      </dgm:t>
    </dgm:pt>
    <dgm:pt modelId="{112C6488-DCD9-47CE-AE90-C831BDB39FEE}" type="sibTrans" cxnId="{8B5B09A4-E33A-4307-BB0F-CA2320335911}">
      <dgm:prSet/>
      <dgm:spPr/>
      <dgm:t>
        <a:bodyPr/>
        <a:lstStyle/>
        <a:p>
          <a:endParaRPr lang="en-US"/>
        </a:p>
      </dgm:t>
    </dgm:pt>
    <dgm:pt modelId="{C6687F5B-4DF5-472A-A5B9-8B1F56F29547}" type="pres">
      <dgm:prSet presAssocID="{2D02DF15-535F-4FD9-87DF-D87DB9A96B91}" presName="Name0" presStyleCnt="0">
        <dgm:presLayoutVars>
          <dgm:dir/>
          <dgm:resizeHandles val="exact"/>
        </dgm:presLayoutVars>
      </dgm:prSet>
      <dgm:spPr/>
    </dgm:pt>
    <dgm:pt modelId="{F6DD7037-942A-4760-B9DB-D7B1CBC2D0D7}" type="pres">
      <dgm:prSet presAssocID="{F7990863-D6A3-4FDA-BB95-0FF6448C848A}" presName="composite" presStyleCnt="0"/>
      <dgm:spPr/>
    </dgm:pt>
    <dgm:pt modelId="{09DF0DD0-997E-47AD-9B3B-F425D618EE48}" type="pres">
      <dgm:prSet presAssocID="{F7990863-D6A3-4FDA-BB95-0FF6448C848A}" presName="rect1" presStyleLbl="bgShp" presStyleIdx="0" presStyleCnt="1"/>
      <dgm:spPr>
        <a:blipFill>
          <a:blip xmlns:r="http://schemas.openxmlformats.org/officeDocument/2006/relationships" r:embed="rId1"/>
          <a:srcRect/>
          <a:stretch>
            <a:fillRect t="-1000" b="-1000"/>
          </a:stretch>
        </a:blipFill>
      </dgm:spPr>
    </dgm:pt>
    <dgm:pt modelId="{AD091297-83A8-440D-9569-9412722EA7D4}" type="pres">
      <dgm:prSet presAssocID="{F7990863-D6A3-4FDA-BB95-0FF6448C848A}" presName="rect2" presStyleLbl="trBgShp" presStyleIdx="0" presStyleCnt="1">
        <dgm:presLayoutVars>
          <dgm:bulletEnabled val="1"/>
        </dgm:presLayoutVars>
      </dgm:prSet>
      <dgm:spPr/>
    </dgm:pt>
  </dgm:ptLst>
  <dgm:cxnLst>
    <dgm:cxn modelId="{8B5B09A4-E33A-4307-BB0F-CA2320335911}" srcId="{2D02DF15-535F-4FD9-87DF-D87DB9A96B91}" destId="{F7990863-D6A3-4FDA-BB95-0FF6448C848A}" srcOrd="0" destOrd="0" parTransId="{9BA5F3A3-AE51-4824-BE2E-C1D71890DC99}" sibTransId="{112C6488-DCD9-47CE-AE90-C831BDB39FEE}"/>
    <dgm:cxn modelId="{A63D5EAE-1B5B-478C-99C7-878745425149}" type="presOf" srcId="{F7990863-D6A3-4FDA-BB95-0FF6448C848A}" destId="{AD091297-83A8-440D-9569-9412722EA7D4}" srcOrd="0" destOrd="0" presId="urn:microsoft.com/office/officeart/2008/layout/BendingPictureSemiTransparentText"/>
    <dgm:cxn modelId="{70366BDF-12AF-44BA-ADA3-9F518880225F}" type="presOf" srcId="{2D02DF15-535F-4FD9-87DF-D87DB9A96B91}" destId="{C6687F5B-4DF5-472A-A5B9-8B1F56F29547}" srcOrd="0" destOrd="0" presId="urn:microsoft.com/office/officeart/2008/layout/BendingPictureSemiTransparentText"/>
    <dgm:cxn modelId="{58F93D6A-A0C9-4869-A999-66D2D02DC74D}" type="presParOf" srcId="{C6687F5B-4DF5-472A-A5B9-8B1F56F29547}" destId="{F6DD7037-942A-4760-B9DB-D7B1CBC2D0D7}" srcOrd="0" destOrd="0" presId="urn:microsoft.com/office/officeart/2008/layout/BendingPictureSemiTransparentText"/>
    <dgm:cxn modelId="{A12FAE32-7727-4196-AE71-C830274DF196}" type="presParOf" srcId="{F6DD7037-942A-4760-B9DB-D7B1CBC2D0D7}" destId="{09DF0DD0-997E-47AD-9B3B-F425D618EE48}" srcOrd="0" destOrd="0" presId="urn:microsoft.com/office/officeart/2008/layout/BendingPictureSemiTransparentText"/>
    <dgm:cxn modelId="{4B67F61C-4811-4C36-80A6-3AD26D94A7BB}" type="presParOf" srcId="{F6DD7037-942A-4760-B9DB-D7B1CBC2D0D7}" destId="{AD091297-83A8-440D-9569-9412722EA7D4}" srcOrd="1" destOrd="0" presId="urn:microsoft.com/office/officeart/2008/layout/BendingPictureSemiTransparentTex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43A5F-A921-49DF-8E5E-BE1AC574A6A5}">
      <dsp:nvSpPr>
        <dsp:cNvPr id="0" name=""/>
        <dsp:cNvSpPr/>
      </dsp:nvSpPr>
      <dsp:spPr>
        <a:xfrm>
          <a:off x="0" y="13825"/>
          <a:ext cx="8254485" cy="1201728"/>
        </a:xfrm>
        <a:prstGeom prst="rightArrow">
          <a:avLst>
            <a:gd name="adj1" fmla="val 50000"/>
            <a:gd name="adj2" fmla="val 5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774" numCol="1" spcCol="1270" anchor="ctr" anchorCtr="0">
          <a:noAutofit/>
        </a:bodyPr>
        <a:lstStyle/>
        <a:p>
          <a:pPr marL="0" lvl="0" indent="0" algn="l" defTabSz="1066800">
            <a:lnSpc>
              <a:spcPct val="90000"/>
            </a:lnSpc>
            <a:spcBef>
              <a:spcPct val="0"/>
            </a:spcBef>
            <a:spcAft>
              <a:spcPct val="35000"/>
            </a:spcAft>
            <a:buNone/>
          </a:pPr>
          <a:r>
            <a:rPr lang="en-US" sz="2400" kern="1200" dirty="0"/>
            <a:t>Preconception</a:t>
          </a:r>
        </a:p>
      </dsp:txBody>
      <dsp:txXfrm>
        <a:off x="0" y="314257"/>
        <a:ext cx="7954053" cy="600864"/>
      </dsp:txXfrm>
    </dsp:sp>
    <dsp:sp modelId="{4858A956-FE7E-40DB-9D28-57682C883DB9}">
      <dsp:nvSpPr>
        <dsp:cNvPr id="0" name=""/>
        <dsp:cNvSpPr/>
      </dsp:nvSpPr>
      <dsp:spPr>
        <a:xfrm>
          <a:off x="0" y="942492"/>
          <a:ext cx="1902658" cy="2222836"/>
        </a:xfrm>
        <a:prstGeom prst="rect">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Family</a:t>
          </a:r>
        </a:p>
        <a:p>
          <a:pPr marL="0" lvl="0" indent="0" algn="l" defTabSz="800100">
            <a:lnSpc>
              <a:spcPct val="90000"/>
            </a:lnSpc>
            <a:spcBef>
              <a:spcPct val="0"/>
            </a:spcBef>
            <a:spcAft>
              <a:spcPct val="35000"/>
            </a:spcAft>
            <a:buNone/>
          </a:pPr>
          <a:r>
            <a:rPr lang="en-US" sz="1800" kern="1200" dirty="0"/>
            <a:t>Friends</a:t>
          </a:r>
        </a:p>
        <a:p>
          <a:pPr marL="0" lvl="0" indent="0" algn="l" defTabSz="800100">
            <a:lnSpc>
              <a:spcPct val="90000"/>
            </a:lnSpc>
            <a:spcBef>
              <a:spcPct val="0"/>
            </a:spcBef>
            <a:spcAft>
              <a:spcPct val="35000"/>
            </a:spcAft>
            <a:buNone/>
          </a:pPr>
          <a:r>
            <a:rPr lang="en-US" sz="1800" kern="1200" dirty="0"/>
            <a:t>Community</a:t>
          </a:r>
        </a:p>
        <a:p>
          <a:pPr marL="0" lvl="0" indent="0" algn="l" defTabSz="800100">
            <a:lnSpc>
              <a:spcPct val="90000"/>
            </a:lnSpc>
            <a:spcBef>
              <a:spcPct val="0"/>
            </a:spcBef>
            <a:spcAft>
              <a:spcPct val="35000"/>
            </a:spcAft>
            <a:buNone/>
          </a:pPr>
          <a:r>
            <a:rPr lang="en-US" sz="1800" kern="1200" dirty="0"/>
            <a:t>Health education</a:t>
          </a:r>
        </a:p>
      </dsp:txBody>
      <dsp:txXfrm>
        <a:off x="0" y="942492"/>
        <a:ext cx="1902658" cy="2222836"/>
      </dsp:txXfrm>
    </dsp:sp>
    <dsp:sp modelId="{134D391D-3D01-42C4-A5EE-5524068DCBF2}">
      <dsp:nvSpPr>
        <dsp:cNvPr id="0" name=""/>
        <dsp:cNvSpPr/>
      </dsp:nvSpPr>
      <dsp:spPr>
        <a:xfrm>
          <a:off x="1902658" y="414259"/>
          <a:ext cx="6351826" cy="1201728"/>
        </a:xfrm>
        <a:prstGeom prst="rightArrow">
          <a:avLst>
            <a:gd name="adj1" fmla="val 50000"/>
            <a:gd name="adj2" fmla="val 50000"/>
          </a:avLst>
        </a:prstGeom>
        <a:solidFill>
          <a:schemeClr val="accent2">
            <a:hueOff val="2250663"/>
            <a:satOff val="834"/>
            <a:lumOff val="254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774" numCol="1" spcCol="1270" anchor="ctr" anchorCtr="0">
          <a:noAutofit/>
        </a:bodyPr>
        <a:lstStyle/>
        <a:p>
          <a:pPr marL="0" lvl="0" indent="0" algn="l" defTabSz="1066800">
            <a:lnSpc>
              <a:spcPct val="90000"/>
            </a:lnSpc>
            <a:spcBef>
              <a:spcPct val="0"/>
            </a:spcBef>
            <a:spcAft>
              <a:spcPct val="35000"/>
            </a:spcAft>
            <a:buNone/>
          </a:pPr>
          <a:r>
            <a:rPr lang="en-US" sz="2400" kern="1200" dirty="0"/>
            <a:t>Prenatal</a:t>
          </a:r>
        </a:p>
      </dsp:txBody>
      <dsp:txXfrm>
        <a:off x="1902658" y="714691"/>
        <a:ext cx="6051394" cy="600864"/>
      </dsp:txXfrm>
    </dsp:sp>
    <dsp:sp modelId="{AA8A15BE-B5D1-4461-AC14-CB55F69F2B4A}">
      <dsp:nvSpPr>
        <dsp:cNvPr id="0" name=""/>
        <dsp:cNvSpPr/>
      </dsp:nvSpPr>
      <dsp:spPr>
        <a:xfrm>
          <a:off x="1902658" y="1316802"/>
          <a:ext cx="1902658" cy="2218427"/>
        </a:xfrm>
        <a:prstGeom prst="rect">
          <a:avLst/>
        </a:prstGeom>
        <a:solidFill>
          <a:schemeClr val="lt1">
            <a:hueOff val="0"/>
            <a:satOff val="0"/>
            <a:lumOff val="0"/>
            <a:alphaOff val="0"/>
          </a:schemeClr>
        </a:solidFill>
        <a:ln w="19050" cap="flat" cmpd="sng" algn="ctr">
          <a:solidFill>
            <a:schemeClr val="accent2">
              <a:hueOff val="2250663"/>
              <a:satOff val="834"/>
              <a:lumOff val="2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Clinical Care</a:t>
          </a:r>
        </a:p>
        <a:p>
          <a:pPr marL="0" lvl="0" indent="0" algn="l" defTabSz="800100">
            <a:lnSpc>
              <a:spcPct val="90000"/>
            </a:lnSpc>
            <a:spcBef>
              <a:spcPct val="0"/>
            </a:spcBef>
            <a:spcAft>
              <a:spcPct val="35000"/>
            </a:spcAft>
            <a:buNone/>
          </a:pPr>
          <a:r>
            <a:rPr lang="en-US" sz="1800" kern="1200" dirty="0"/>
            <a:t>Prenatal education</a:t>
          </a:r>
        </a:p>
        <a:p>
          <a:pPr marL="0" lvl="0" indent="0" algn="l" defTabSz="800100">
            <a:lnSpc>
              <a:spcPct val="90000"/>
            </a:lnSpc>
            <a:spcBef>
              <a:spcPct val="0"/>
            </a:spcBef>
            <a:spcAft>
              <a:spcPct val="35000"/>
            </a:spcAft>
            <a:buNone/>
          </a:pPr>
          <a:r>
            <a:rPr lang="en-US" sz="1800" kern="1200" dirty="0"/>
            <a:t>Home visitation</a:t>
          </a:r>
        </a:p>
      </dsp:txBody>
      <dsp:txXfrm>
        <a:off x="1902658" y="1316802"/>
        <a:ext cx="1902658" cy="2218427"/>
      </dsp:txXfrm>
    </dsp:sp>
    <dsp:sp modelId="{39B1EE0B-9866-4903-886C-EBB63CF472F5}">
      <dsp:nvSpPr>
        <dsp:cNvPr id="0" name=""/>
        <dsp:cNvSpPr/>
      </dsp:nvSpPr>
      <dsp:spPr>
        <a:xfrm>
          <a:off x="3805317" y="814693"/>
          <a:ext cx="4449167" cy="1201728"/>
        </a:xfrm>
        <a:prstGeom prst="rightArrow">
          <a:avLst>
            <a:gd name="adj1" fmla="val 50000"/>
            <a:gd name="adj2" fmla="val 50000"/>
          </a:avLst>
        </a:prstGeom>
        <a:solidFill>
          <a:schemeClr val="accent2">
            <a:hueOff val="4501327"/>
            <a:satOff val="1667"/>
            <a:lumOff val="50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774" numCol="1" spcCol="1270" anchor="ctr" anchorCtr="0">
          <a:noAutofit/>
        </a:bodyPr>
        <a:lstStyle/>
        <a:p>
          <a:pPr marL="0" lvl="0" indent="0" algn="l" defTabSz="1066800">
            <a:lnSpc>
              <a:spcPct val="90000"/>
            </a:lnSpc>
            <a:spcBef>
              <a:spcPct val="0"/>
            </a:spcBef>
            <a:spcAft>
              <a:spcPct val="35000"/>
            </a:spcAft>
            <a:buNone/>
          </a:pPr>
          <a:r>
            <a:rPr lang="en-US" sz="2400" kern="1200" dirty="0"/>
            <a:t>Birth</a:t>
          </a:r>
        </a:p>
      </dsp:txBody>
      <dsp:txXfrm>
        <a:off x="3805317" y="1115125"/>
        <a:ext cx="4148735" cy="600864"/>
      </dsp:txXfrm>
    </dsp:sp>
    <dsp:sp modelId="{519115D0-4A4C-4CC3-AD6E-11B48E76B64E}">
      <dsp:nvSpPr>
        <dsp:cNvPr id="0" name=""/>
        <dsp:cNvSpPr/>
      </dsp:nvSpPr>
      <dsp:spPr>
        <a:xfrm>
          <a:off x="3805317" y="1743360"/>
          <a:ext cx="1902658" cy="2180663"/>
        </a:xfrm>
        <a:prstGeom prst="rect">
          <a:avLst/>
        </a:prstGeom>
        <a:solidFill>
          <a:schemeClr val="lt1">
            <a:hueOff val="0"/>
            <a:satOff val="0"/>
            <a:lumOff val="0"/>
            <a:alphaOff val="0"/>
          </a:schemeClr>
        </a:solidFill>
        <a:ln w="19050" cap="flat" cmpd="sng" algn="ctr">
          <a:solidFill>
            <a:schemeClr val="accent2">
              <a:hueOff val="4501327"/>
              <a:satOff val="1667"/>
              <a:lumOff val="50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Hospital</a:t>
          </a:r>
        </a:p>
        <a:p>
          <a:pPr marL="0" lvl="0" indent="0" algn="l" defTabSz="800100">
            <a:lnSpc>
              <a:spcPct val="90000"/>
            </a:lnSpc>
            <a:spcBef>
              <a:spcPct val="0"/>
            </a:spcBef>
            <a:spcAft>
              <a:spcPct val="35000"/>
            </a:spcAft>
            <a:buNone/>
          </a:pPr>
          <a:r>
            <a:rPr lang="en-US" sz="1800" kern="1200" dirty="0"/>
            <a:t>Birthing centers</a:t>
          </a:r>
        </a:p>
        <a:p>
          <a:pPr marL="0" lvl="0" indent="0" algn="l" defTabSz="800100">
            <a:lnSpc>
              <a:spcPct val="90000"/>
            </a:lnSpc>
            <a:spcBef>
              <a:spcPct val="0"/>
            </a:spcBef>
            <a:spcAft>
              <a:spcPct val="35000"/>
            </a:spcAft>
            <a:buNone/>
          </a:pPr>
          <a:endParaRPr lang="en-US" sz="1800" kern="1200" dirty="0"/>
        </a:p>
      </dsp:txBody>
      <dsp:txXfrm>
        <a:off x="3805317" y="1743360"/>
        <a:ext cx="1902658" cy="2180663"/>
      </dsp:txXfrm>
    </dsp:sp>
    <dsp:sp modelId="{7B8F5579-60DD-416F-9BA5-21D18ED7D472}">
      <dsp:nvSpPr>
        <dsp:cNvPr id="0" name=""/>
        <dsp:cNvSpPr/>
      </dsp:nvSpPr>
      <dsp:spPr>
        <a:xfrm>
          <a:off x="5707976" y="1215128"/>
          <a:ext cx="2546508" cy="1201728"/>
        </a:xfrm>
        <a:prstGeom prst="rightArrow">
          <a:avLst>
            <a:gd name="adj1" fmla="val 50000"/>
            <a:gd name="adj2" fmla="val 50000"/>
          </a:avLst>
        </a:prstGeom>
        <a:solidFill>
          <a:schemeClr val="accent2">
            <a:hueOff val="6751989"/>
            <a:satOff val="2501"/>
            <a:lumOff val="764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774" numCol="1" spcCol="1270" anchor="ctr" anchorCtr="0">
          <a:noAutofit/>
        </a:bodyPr>
        <a:lstStyle/>
        <a:p>
          <a:pPr marL="0" lvl="0" indent="0" algn="l" defTabSz="1066800">
            <a:lnSpc>
              <a:spcPct val="90000"/>
            </a:lnSpc>
            <a:spcBef>
              <a:spcPct val="0"/>
            </a:spcBef>
            <a:spcAft>
              <a:spcPct val="35000"/>
            </a:spcAft>
            <a:buNone/>
          </a:pPr>
          <a:r>
            <a:rPr lang="en-US" sz="2400" kern="1200" dirty="0"/>
            <a:t>First year</a:t>
          </a:r>
        </a:p>
      </dsp:txBody>
      <dsp:txXfrm>
        <a:off x="5707976" y="1515560"/>
        <a:ext cx="2246076" cy="600864"/>
      </dsp:txXfrm>
    </dsp:sp>
    <dsp:sp modelId="{5F3B49D4-9186-43EF-AACF-185D071AAB91}">
      <dsp:nvSpPr>
        <dsp:cNvPr id="0" name=""/>
        <dsp:cNvSpPr/>
      </dsp:nvSpPr>
      <dsp:spPr>
        <a:xfrm>
          <a:off x="5707976" y="2143795"/>
          <a:ext cx="1919993" cy="2206222"/>
        </a:xfrm>
        <a:prstGeom prst="rect">
          <a:avLst/>
        </a:prstGeom>
        <a:solidFill>
          <a:schemeClr val="lt1">
            <a:hueOff val="0"/>
            <a:satOff val="0"/>
            <a:lumOff val="0"/>
            <a:alphaOff val="0"/>
          </a:schemeClr>
        </a:solidFill>
        <a:ln w="19050" cap="flat" cmpd="sng" algn="ctr">
          <a:solidFill>
            <a:schemeClr val="accent2">
              <a:hueOff val="6751989"/>
              <a:satOff val="2501"/>
              <a:lumOff val="76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a:t>Well-child and acute visits</a:t>
          </a:r>
        </a:p>
        <a:p>
          <a:pPr marL="0" lvl="0" indent="0" algn="l" defTabSz="800100">
            <a:lnSpc>
              <a:spcPct val="90000"/>
            </a:lnSpc>
            <a:spcBef>
              <a:spcPct val="0"/>
            </a:spcBef>
            <a:spcAft>
              <a:spcPct val="35000"/>
            </a:spcAft>
            <a:buFont typeface="Arial" panose="020B0604020202020204" pitchFamily="34" charset="0"/>
            <a:buNone/>
          </a:pPr>
          <a:r>
            <a:rPr lang="en-US" sz="1800" kern="1200" dirty="0"/>
            <a:t>Maternal post-partum visit</a:t>
          </a:r>
        </a:p>
        <a:p>
          <a:pPr marL="0" lvl="0" indent="0" algn="l" defTabSz="800100">
            <a:lnSpc>
              <a:spcPct val="90000"/>
            </a:lnSpc>
            <a:spcBef>
              <a:spcPct val="0"/>
            </a:spcBef>
            <a:spcAft>
              <a:spcPct val="35000"/>
            </a:spcAft>
            <a:buFont typeface="Arial" panose="020B0604020202020204" pitchFamily="34" charset="0"/>
            <a:buNone/>
          </a:pPr>
          <a:r>
            <a:rPr lang="en-US" sz="1800" kern="1200" dirty="0"/>
            <a:t>Child care</a:t>
          </a:r>
        </a:p>
        <a:p>
          <a:pPr marL="0" lvl="0" indent="0" algn="l" defTabSz="800100">
            <a:lnSpc>
              <a:spcPct val="90000"/>
            </a:lnSpc>
            <a:spcBef>
              <a:spcPct val="0"/>
            </a:spcBef>
            <a:spcAft>
              <a:spcPct val="35000"/>
            </a:spcAft>
            <a:buFont typeface="Arial" panose="020B0604020202020204" pitchFamily="34" charset="0"/>
            <a:buNone/>
          </a:pPr>
          <a:r>
            <a:rPr lang="en-US" sz="1800" kern="1200" dirty="0"/>
            <a:t>Home visitation</a:t>
          </a:r>
        </a:p>
        <a:p>
          <a:pPr marL="0" lvl="0" indent="0" algn="l" defTabSz="800100">
            <a:lnSpc>
              <a:spcPct val="90000"/>
            </a:lnSpc>
            <a:spcBef>
              <a:spcPct val="0"/>
            </a:spcBef>
            <a:spcAft>
              <a:spcPct val="35000"/>
            </a:spcAft>
            <a:buFont typeface="Arial" panose="020B0604020202020204" pitchFamily="34" charset="0"/>
            <a:buNone/>
          </a:pPr>
          <a:r>
            <a:rPr lang="en-US" sz="1800" kern="1200" dirty="0"/>
            <a:t>Hospital readmit</a:t>
          </a:r>
        </a:p>
      </dsp:txBody>
      <dsp:txXfrm>
        <a:off x="5707976" y="2143795"/>
        <a:ext cx="1919993" cy="22062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8086F-0308-4290-A5A3-89E2AC77B179}">
      <dsp:nvSpPr>
        <dsp:cNvPr id="0" name=""/>
        <dsp:cNvSpPr/>
      </dsp:nvSpPr>
      <dsp:spPr>
        <a:xfrm>
          <a:off x="1588466" y="307583"/>
          <a:ext cx="2340220" cy="2340220"/>
        </a:xfrm>
        <a:prstGeom prst="ellipse">
          <a:avLst/>
        </a:prstGeom>
        <a:gradFill rotWithShape="0">
          <a:gsLst>
            <a:gs pos="0">
              <a:schemeClr val="accent2">
                <a:alpha val="50000"/>
                <a:hueOff val="0"/>
                <a:satOff val="0"/>
                <a:lumOff val="0"/>
                <a:alphaOff val="0"/>
                <a:tint val="96000"/>
                <a:satMod val="130000"/>
                <a:lumMod val="114000"/>
              </a:schemeClr>
            </a:gs>
            <a:gs pos="60000">
              <a:schemeClr val="accent2">
                <a:alpha val="50000"/>
                <a:hueOff val="0"/>
                <a:satOff val="0"/>
                <a:lumOff val="0"/>
                <a:alphaOff val="0"/>
                <a:tint val="100000"/>
                <a:satMod val="106000"/>
                <a:lumMod val="110000"/>
              </a:schemeClr>
            </a:gs>
            <a:gs pos="100000">
              <a:schemeClr val="accent2">
                <a:alpha val="50000"/>
                <a:hueOff val="0"/>
                <a:satOff val="0"/>
                <a:lumOff val="0"/>
                <a:alphaOff val="0"/>
              </a:schemeClr>
            </a:gs>
          </a:gsLst>
          <a:lin ang="5400000" scaled="0"/>
        </a:gradFill>
        <a:ln>
          <a:noFill/>
        </a:ln>
        <a:effectLst>
          <a:outerShdw blurRad="47625" dist="38100" dir="5400000" sy="98000" rotWithShape="0">
            <a:srgbClr val="000000">
              <a:alpha val="4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Physiological Response</a:t>
          </a:r>
        </a:p>
      </dsp:txBody>
      <dsp:txXfrm>
        <a:off x="1900495" y="717121"/>
        <a:ext cx="1716161" cy="1053099"/>
      </dsp:txXfrm>
    </dsp:sp>
    <dsp:sp modelId="{F26EEFED-9411-49AF-9FEC-5858445704E4}">
      <dsp:nvSpPr>
        <dsp:cNvPr id="0" name=""/>
        <dsp:cNvSpPr/>
      </dsp:nvSpPr>
      <dsp:spPr>
        <a:xfrm>
          <a:off x="2501675" y="1511392"/>
          <a:ext cx="2340220" cy="2340220"/>
        </a:xfrm>
        <a:prstGeom prst="ellipse">
          <a:avLst/>
        </a:prstGeom>
        <a:gradFill rotWithShape="0">
          <a:gsLst>
            <a:gs pos="0">
              <a:schemeClr val="accent2">
                <a:alpha val="50000"/>
                <a:hueOff val="3375995"/>
                <a:satOff val="1250"/>
                <a:lumOff val="3823"/>
                <a:alphaOff val="0"/>
                <a:tint val="96000"/>
                <a:satMod val="130000"/>
                <a:lumMod val="114000"/>
              </a:schemeClr>
            </a:gs>
            <a:gs pos="60000">
              <a:schemeClr val="accent2">
                <a:alpha val="50000"/>
                <a:hueOff val="3375995"/>
                <a:satOff val="1250"/>
                <a:lumOff val="3823"/>
                <a:alphaOff val="0"/>
                <a:tint val="100000"/>
                <a:satMod val="106000"/>
                <a:lumMod val="110000"/>
              </a:schemeClr>
            </a:gs>
            <a:gs pos="100000">
              <a:schemeClr val="accent2">
                <a:alpha val="50000"/>
                <a:hueOff val="3375995"/>
                <a:satOff val="1250"/>
                <a:lumOff val="3823"/>
                <a:alphaOff val="0"/>
              </a:schemeClr>
            </a:gs>
          </a:gsLst>
          <a:lin ang="5400000" scaled="0"/>
        </a:gradFill>
        <a:ln>
          <a:noFill/>
        </a:ln>
        <a:effectLst>
          <a:outerShdw blurRad="47625" dist="38100" dir="5400000" sy="98000" rotWithShape="0">
            <a:srgbClr val="000000">
              <a:alpha val="4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Development</a:t>
          </a:r>
        </a:p>
      </dsp:txBody>
      <dsp:txXfrm>
        <a:off x="3217392" y="2115949"/>
        <a:ext cx="1404132" cy="1287121"/>
      </dsp:txXfrm>
    </dsp:sp>
    <dsp:sp modelId="{8921729B-88CF-4586-B6C1-7980F8D92F57}">
      <dsp:nvSpPr>
        <dsp:cNvPr id="0" name=""/>
        <dsp:cNvSpPr/>
      </dsp:nvSpPr>
      <dsp:spPr>
        <a:xfrm>
          <a:off x="812815" y="1511392"/>
          <a:ext cx="2340220" cy="2340220"/>
        </a:xfrm>
        <a:prstGeom prst="ellipse">
          <a:avLst/>
        </a:prstGeom>
        <a:gradFill rotWithShape="0">
          <a:gsLst>
            <a:gs pos="0">
              <a:schemeClr val="accent2">
                <a:alpha val="50000"/>
                <a:hueOff val="6751989"/>
                <a:satOff val="2501"/>
                <a:lumOff val="7646"/>
                <a:alphaOff val="0"/>
                <a:tint val="96000"/>
                <a:satMod val="130000"/>
                <a:lumMod val="114000"/>
              </a:schemeClr>
            </a:gs>
            <a:gs pos="60000">
              <a:schemeClr val="accent2">
                <a:alpha val="50000"/>
                <a:hueOff val="6751989"/>
                <a:satOff val="2501"/>
                <a:lumOff val="7646"/>
                <a:alphaOff val="0"/>
                <a:tint val="100000"/>
                <a:satMod val="106000"/>
                <a:lumMod val="110000"/>
              </a:schemeClr>
            </a:gs>
            <a:gs pos="100000">
              <a:schemeClr val="accent2">
                <a:alpha val="50000"/>
                <a:hueOff val="6751989"/>
                <a:satOff val="2501"/>
                <a:lumOff val="7646"/>
                <a:alphaOff val="0"/>
              </a:schemeClr>
            </a:gs>
          </a:gsLst>
          <a:lin ang="5400000" scaled="0"/>
        </a:gradFill>
        <a:ln>
          <a:noFill/>
        </a:ln>
        <a:effectLst>
          <a:outerShdw blurRad="47625" dist="38100" dir="5400000" sy="98000" rotWithShape="0">
            <a:srgbClr val="000000">
              <a:alpha val="4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External Stress Factors</a:t>
          </a:r>
        </a:p>
      </dsp:txBody>
      <dsp:txXfrm>
        <a:off x="1033186" y="2115949"/>
        <a:ext cx="1404132" cy="12871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38CD9-E8D0-45D0-B594-3EDB2B9D95BA}">
      <dsp:nvSpPr>
        <dsp:cNvPr id="0" name=""/>
        <dsp:cNvSpPr/>
      </dsp:nvSpPr>
      <dsp:spPr>
        <a:xfrm>
          <a:off x="29462" y="0"/>
          <a:ext cx="2824842" cy="2421224"/>
        </a:xfrm>
        <a:prstGeom prst="rect">
          <a:avLst/>
        </a:prstGeom>
        <a:blipFill>
          <a:blip xmlns:r="http://schemas.openxmlformats.org/officeDocument/2006/relationships" r:embed="rId1"/>
          <a:srcRect/>
          <a:stretch>
            <a:fillRect t="-10000" b="-10000"/>
          </a:stretch>
        </a:blipFill>
        <a:ln>
          <a:noFill/>
        </a:ln>
        <a:effectLst/>
      </dsp:spPr>
      <dsp:style>
        <a:lnRef idx="0">
          <a:scrgbClr r="0" g="0" b="0"/>
        </a:lnRef>
        <a:fillRef idx="1">
          <a:scrgbClr r="0" g="0" b="0"/>
        </a:fillRef>
        <a:effectRef idx="0">
          <a:scrgbClr r="0" g="0" b="0"/>
        </a:effectRef>
        <a:fontRef idx="minor"/>
      </dsp:style>
    </dsp:sp>
    <dsp:sp modelId="{C167D97B-4F0A-4F5B-8B51-83AAE2748789}">
      <dsp:nvSpPr>
        <dsp:cNvPr id="0" name=""/>
        <dsp:cNvSpPr/>
      </dsp:nvSpPr>
      <dsp:spPr>
        <a:xfrm>
          <a:off x="29462" y="1694856"/>
          <a:ext cx="2824842" cy="58109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Positioner</a:t>
          </a:r>
        </a:p>
      </dsp:txBody>
      <dsp:txXfrm>
        <a:off x="29462" y="1694856"/>
        <a:ext cx="2824842" cy="5810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D4D6A-7743-49A0-B1C5-8A8E53E8797C}">
      <dsp:nvSpPr>
        <dsp:cNvPr id="0" name=""/>
        <dsp:cNvSpPr/>
      </dsp:nvSpPr>
      <dsp:spPr>
        <a:xfrm>
          <a:off x="597158" y="1007"/>
          <a:ext cx="2405784" cy="2062042"/>
        </a:xfrm>
        <a:prstGeom prst="rect">
          <a:avLst/>
        </a:prstGeom>
        <a:blipFill>
          <a:blip xmlns:r="http://schemas.openxmlformats.org/officeDocument/2006/relationships" r:embed="rId1"/>
          <a:srcRect/>
          <a:stretch>
            <a:fillRect l="-25000" r="-25000"/>
          </a:stretch>
        </a:blipFill>
        <a:ln>
          <a:noFill/>
        </a:ln>
        <a:effectLst/>
      </dsp:spPr>
      <dsp:style>
        <a:lnRef idx="0">
          <a:scrgbClr r="0" g="0" b="0"/>
        </a:lnRef>
        <a:fillRef idx="1">
          <a:scrgbClr r="0" g="0" b="0"/>
        </a:fillRef>
        <a:effectRef idx="0">
          <a:scrgbClr r="0" g="0" b="0"/>
        </a:effectRef>
        <a:fontRef idx="minor"/>
      </dsp:style>
    </dsp:sp>
    <dsp:sp modelId="{E45E7A8B-DD4C-4082-9EBB-F3338E6C1710}">
      <dsp:nvSpPr>
        <dsp:cNvPr id="0" name=""/>
        <dsp:cNvSpPr/>
      </dsp:nvSpPr>
      <dsp:spPr>
        <a:xfrm>
          <a:off x="597158" y="1444437"/>
          <a:ext cx="2405784" cy="49489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100000"/>
            </a:lnSpc>
            <a:spcBef>
              <a:spcPct val="0"/>
            </a:spcBef>
            <a:spcAft>
              <a:spcPts val="0"/>
            </a:spcAft>
            <a:buNone/>
          </a:pPr>
          <a:r>
            <a:rPr lang="en-US" sz="2000" kern="1200" dirty="0">
              <a:solidFill>
                <a:schemeClr val="bg1"/>
              </a:solidFill>
            </a:rPr>
            <a:t>Heart Rate </a:t>
          </a:r>
        </a:p>
        <a:p>
          <a:pPr marL="0" lvl="0" indent="0" algn="ctr" defTabSz="889000">
            <a:lnSpc>
              <a:spcPct val="100000"/>
            </a:lnSpc>
            <a:spcBef>
              <a:spcPct val="0"/>
            </a:spcBef>
            <a:spcAft>
              <a:spcPts val="0"/>
            </a:spcAft>
            <a:buNone/>
          </a:pPr>
          <a:r>
            <a:rPr lang="en-US" sz="2000" kern="1200" dirty="0">
              <a:solidFill>
                <a:schemeClr val="bg1"/>
              </a:solidFill>
            </a:rPr>
            <a:t>Monitor</a:t>
          </a:r>
        </a:p>
      </dsp:txBody>
      <dsp:txXfrm>
        <a:off x="597158" y="1444437"/>
        <a:ext cx="2405784" cy="4948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F0DD0-997E-47AD-9B3B-F425D618EE48}">
      <dsp:nvSpPr>
        <dsp:cNvPr id="0" name=""/>
        <dsp:cNvSpPr/>
      </dsp:nvSpPr>
      <dsp:spPr>
        <a:xfrm>
          <a:off x="1352" y="24290"/>
          <a:ext cx="2845256" cy="2438721"/>
        </a:xfrm>
        <a:prstGeom prst="rect">
          <a:avLst/>
        </a:prstGeom>
        <a:blipFill>
          <a:blip xmlns:r="http://schemas.openxmlformats.org/officeDocument/2006/relationships" r:embed="rId1"/>
          <a:srcRect/>
          <a:stretch>
            <a:fillRect t="-1000" b="-1000"/>
          </a:stretch>
        </a:blipFill>
        <a:ln>
          <a:noFill/>
        </a:ln>
        <a:effectLst/>
      </dsp:spPr>
      <dsp:style>
        <a:lnRef idx="0">
          <a:scrgbClr r="0" g="0" b="0"/>
        </a:lnRef>
        <a:fillRef idx="1">
          <a:scrgbClr r="0" g="0" b="0"/>
        </a:fillRef>
        <a:effectRef idx="0">
          <a:scrgbClr r="0" g="0" b="0"/>
        </a:effectRef>
        <a:fontRef idx="minor"/>
      </dsp:style>
    </dsp:sp>
    <dsp:sp modelId="{AD091297-83A8-440D-9569-9412722EA7D4}">
      <dsp:nvSpPr>
        <dsp:cNvPr id="0" name=""/>
        <dsp:cNvSpPr/>
      </dsp:nvSpPr>
      <dsp:spPr>
        <a:xfrm>
          <a:off x="1352" y="1731395"/>
          <a:ext cx="2845256" cy="58529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Co-Sleeper</a:t>
          </a:r>
        </a:p>
      </dsp:txBody>
      <dsp:txXfrm>
        <a:off x="1352" y="1731395"/>
        <a:ext cx="2845256" cy="585293"/>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12329" cy="462120"/>
          </a:xfrm>
          <a:prstGeom prst="rect">
            <a:avLst/>
          </a:prstGeom>
        </p:spPr>
        <p:txBody>
          <a:bodyPr vert="horz" lIns="91394" tIns="45697" rIns="91394" bIns="45697" rtlCol="0"/>
          <a:lstStyle>
            <a:lvl1pPr algn="l">
              <a:defRPr sz="1200">
                <a:latin typeface="Arial" charset="0"/>
                <a:cs typeface="+mn-cs"/>
              </a:defRPr>
            </a:lvl1pPr>
          </a:lstStyle>
          <a:p>
            <a:pPr>
              <a:defRPr/>
            </a:pPr>
            <a:r>
              <a:rPr lang="en-US"/>
              <a:t>Wrestling with Safe Sleep</a:t>
            </a:r>
          </a:p>
        </p:txBody>
      </p:sp>
      <p:sp>
        <p:nvSpPr>
          <p:cNvPr id="3" name="Date Placeholder 2"/>
          <p:cNvSpPr>
            <a:spLocks noGrp="1"/>
          </p:cNvSpPr>
          <p:nvPr>
            <p:ph type="dt" sz="quarter" idx="1"/>
          </p:nvPr>
        </p:nvSpPr>
        <p:spPr>
          <a:xfrm>
            <a:off x="3936174" y="0"/>
            <a:ext cx="3012329" cy="462120"/>
          </a:xfrm>
          <a:prstGeom prst="rect">
            <a:avLst/>
          </a:prstGeom>
        </p:spPr>
        <p:txBody>
          <a:bodyPr vert="horz" lIns="91394" tIns="45697" rIns="91394" bIns="45697" rtlCol="0"/>
          <a:lstStyle>
            <a:lvl1pPr algn="r">
              <a:defRPr sz="1200">
                <a:latin typeface="Arial" charset="0"/>
                <a:cs typeface="+mn-cs"/>
              </a:defRPr>
            </a:lvl1pPr>
          </a:lstStyle>
          <a:p>
            <a:pPr>
              <a:defRPr/>
            </a:pPr>
            <a:r>
              <a:rPr lang="en-US"/>
              <a:t>9/19/2019</a:t>
            </a:r>
          </a:p>
        </p:txBody>
      </p:sp>
      <p:sp>
        <p:nvSpPr>
          <p:cNvPr id="4" name="Footer Placeholder 3"/>
          <p:cNvSpPr>
            <a:spLocks noGrp="1"/>
          </p:cNvSpPr>
          <p:nvPr>
            <p:ph type="ftr" sz="quarter" idx="2"/>
          </p:nvPr>
        </p:nvSpPr>
        <p:spPr>
          <a:xfrm>
            <a:off x="2" y="8773958"/>
            <a:ext cx="3012329" cy="462119"/>
          </a:xfrm>
          <a:prstGeom prst="rect">
            <a:avLst/>
          </a:prstGeom>
        </p:spPr>
        <p:txBody>
          <a:bodyPr vert="horz" lIns="91394" tIns="45697" rIns="91394" bIns="45697" rtlCol="0" anchor="b"/>
          <a:lstStyle>
            <a:lvl1pPr algn="l">
              <a:defRPr sz="1200">
                <a:latin typeface="Arial" charset="0"/>
                <a:cs typeface="+mn-cs"/>
              </a:defRPr>
            </a:lvl1pPr>
          </a:lstStyle>
          <a:p>
            <a:pPr>
              <a:defRPr/>
            </a:pPr>
            <a:r>
              <a:rPr lang="en-US"/>
              <a:t>KIDS Network--kidsks.org</a:t>
            </a:r>
          </a:p>
        </p:txBody>
      </p:sp>
      <p:sp>
        <p:nvSpPr>
          <p:cNvPr id="5" name="Slide Number Placeholder 4"/>
          <p:cNvSpPr>
            <a:spLocks noGrp="1"/>
          </p:cNvSpPr>
          <p:nvPr>
            <p:ph type="sldNum" sz="quarter" idx="3"/>
          </p:nvPr>
        </p:nvSpPr>
        <p:spPr>
          <a:xfrm>
            <a:off x="3936174" y="8773958"/>
            <a:ext cx="3012329" cy="462119"/>
          </a:xfrm>
          <a:prstGeom prst="rect">
            <a:avLst/>
          </a:prstGeom>
        </p:spPr>
        <p:txBody>
          <a:bodyPr vert="horz" lIns="91394" tIns="45697" rIns="91394" bIns="45697" rtlCol="0" anchor="b"/>
          <a:lstStyle>
            <a:lvl1pPr algn="r">
              <a:defRPr sz="1200">
                <a:latin typeface="Arial" charset="0"/>
                <a:cs typeface="+mn-cs"/>
              </a:defRPr>
            </a:lvl1pPr>
          </a:lstStyle>
          <a:p>
            <a:pPr>
              <a:defRPr/>
            </a:pPr>
            <a:fld id="{D4E82BBE-7E66-4808-A9E4-F63FA0C675B3}" type="slidenum">
              <a:rPr lang="en-US"/>
              <a:pPr>
                <a:defRPr/>
              </a:pPr>
              <a:t>‹#›</a:t>
            </a:fld>
            <a:endParaRPr lang="en-US"/>
          </a:p>
        </p:txBody>
      </p:sp>
    </p:spTree>
    <p:extLst>
      <p:ext uri="{BB962C8B-B14F-4D97-AF65-F5344CB8AC3E}">
        <p14:creationId xmlns:p14="http://schemas.microsoft.com/office/powerpoint/2010/main" val="106324111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36174" y="0"/>
            <a:ext cx="3012329" cy="462120"/>
          </a:xfrm>
          <a:prstGeom prst="rect">
            <a:avLst/>
          </a:prstGeom>
        </p:spPr>
        <p:txBody>
          <a:bodyPr vert="horz" wrap="square" lIns="92482" tIns="46240" rIns="92482" bIns="46240" numCol="1" anchor="t" anchorCtr="0" compatLnSpc="1">
            <a:prstTxWarp prst="textNoShape">
              <a:avLst/>
            </a:prstTxWarp>
          </a:bodyPr>
          <a:lstStyle>
            <a:lvl1pPr algn="r">
              <a:defRPr sz="1200">
                <a:latin typeface="Calibri" pitchFamily="34" charset="0"/>
                <a:cs typeface="+mn-cs"/>
              </a:defRPr>
            </a:lvl1pPr>
          </a:lstStyle>
          <a:p>
            <a:pPr>
              <a:defRPr/>
            </a:pPr>
            <a:r>
              <a:rPr lang="en-US"/>
              <a:t>9/19/2019</a:t>
            </a:r>
          </a:p>
        </p:txBody>
      </p:sp>
      <p:sp>
        <p:nvSpPr>
          <p:cNvPr id="4" name="Slide Image Placeholder 3"/>
          <p:cNvSpPr>
            <a:spLocks noGrp="1" noRot="1" noChangeAspect="1"/>
          </p:cNvSpPr>
          <p:nvPr>
            <p:ph type="sldImg" idx="2"/>
          </p:nvPr>
        </p:nvSpPr>
        <p:spPr>
          <a:xfrm>
            <a:off x="1168400" y="692150"/>
            <a:ext cx="4616450" cy="3463925"/>
          </a:xfrm>
          <a:prstGeom prst="rect">
            <a:avLst/>
          </a:prstGeom>
          <a:noFill/>
          <a:ln w="12700">
            <a:solidFill>
              <a:prstClr val="black"/>
            </a:solidFill>
          </a:ln>
        </p:spPr>
        <p:txBody>
          <a:bodyPr vert="horz" lIns="92482" tIns="46240" rIns="92482" bIns="46240" rtlCol="0" anchor="ctr"/>
          <a:lstStyle/>
          <a:p>
            <a:pPr lvl="0"/>
            <a:endParaRPr lang="en-US" noProof="0"/>
          </a:p>
        </p:txBody>
      </p:sp>
      <p:sp>
        <p:nvSpPr>
          <p:cNvPr id="5" name="Notes Placeholder 4"/>
          <p:cNvSpPr>
            <a:spLocks noGrp="1"/>
          </p:cNvSpPr>
          <p:nvPr>
            <p:ph type="body" sz="quarter" idx="3"/>
          </p:nvPr>
        </p:nvSpPr>
        <p:spPr>
          <a:xfrm>
            <a:off x="695638" y="4386191"/>
            <a:ext cx="5558801" cy="4157497"/>
          </a:xfrm>
          <a:prstGeom prst="rect">
            <a:avLst/>
          </a:prstGeom>
        </p:spPr>
        <p:txBody>
          <a:bodyPr vert="horz" lIns="92482" tIns="46240" rIns="92482" bIns="4624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2" y="8772378"/>
            <a:ext cx="3012329" cy="462120"/>
          </a:xfrm>
          <a:prstGeom prst="rect">
            <a:avLst/>
          </a:prstGeom>
        </p:spPr>
        <p:txBody>
          <a:bodyPr vert="horz" lIns="92482" tIns="46240" rIns="92482" bIns="46240" rtlCol="0" anchor="b"/>
          <a:lstStyle>
            <a:lvl1pPr algn="l" fontAlgn="auto">
              <a:spcBef>
                <a:spcPts val="0"/>
              </a:spcBef>
              <a:spcAft>
                <a:spcPts val="0"/>
              </a:spcAft>
              <a:defRPr sz="1200">
                <a:latin typeface="+mn-lt"/>
                <a:ea typeface="+mn-ea"/>
                <a:cs typeface="+mn-cs"/>
              </a:defRPr>
            </a:lvl1pPr>
          </a:lstStyle>
          <a:p>
            <a:pPr>
              <a:defRPr/>
            </a:pPr>
            <a:r>
              <a:rPr lang="en-US"/>
              <a:t>KIDS Network--kidsks.org</a:t>
            </a:r>
          </a:p>
        </p:txBody>
      </p:sp>
      <p:sp>
        <p:nvSpPr>
          <p:cNvPr id="7" name="Slide Number Placeholder 6"/>
          <p:cNvSpPr>
            <a:spLocks noGrp="1"/>
          </p:cNvSpPr>
          <p:nvPr>
            <p:ph type="sldNum" sz="quarter" idx="5"/>
          </p:nvPr>
        </p:nvSpPr>
        <p:spPr>
          <a:xfrm>
            <a:off x="3936174" y="8772378"/>
            <a:ext cx="3012329" cy="462120"/>
          </a:xfrm>
          <a:prstGeom prst="rect">
            <a:avLst/>
          </a:prstGeom>
        </p:spPr>
        <p:txBody>
          <a:bodyPr vert="horz" wrap="square" lIns="92482" tIns="46240" rIns="92482" bIns="46240" numCol="1" anchor="b" anchorCtr="0" compatLnSpc="1">
            <a:prstTxWarp prst="textNoShape">
              <a:avLst/>
            </a:prstTxWarp>
          </a:bodyPr>
          <a:lstStyle>
            <a:lvl1pPr algn="r">
              <a:defRPr sz="1200">
                <a:latin typeface="Calibri" pitchFamily="34" charset="0"/>
                <a:cs typeface="+mn-cs"/>
              </a:defRPr>
            </a:lvl1pPr>
          </a:lstStyle>
          <a:p>
            <a:pPr>
              <a:defRPr/>
            </a:pPr>
            <a:fld id="{5535CEAB-F431-456D-B3ED-6A8BABC8F515}" type="slidenum">
              <a:rPr lang="en-US"/>
              <a:pPr>
                <a:defRPr/>
              </a:pPr>
              <a:t>‹#›</a:t>
            </a:fld>
            <a:endParaRPr lang="en-US"/>
          </a:p>
        </p:txBody>
      </p:sp>
      <p:sp>
        <p:nvSpPr>
          <p:cNvPr id="8" name="TextBox 7">
            <a:extLst>
              <a:ext uri="{FF2B5EF4-FFF2-40B4-BE49-F238E27FC236}">
                <a16:creationId xmlns:a16="http://schemas.microsoft.com/office/drawing/2014/main" id="{A5840D3A-B0B9-46D1-BA44-8F2D58F73494}"/>
              </a:ext>
            </a:extLst>
          </p:cNvPr>
          <p:cNvSpPr txBox="1"/>
          <p:nvPr/>
        </p:nvSpPr>
        <p:spPr>
          <a:xfrm>
            <a:off x="101600" y="0"/>
            <a:ext cx="2540000" cy="276999"/>
          </a:xfrm>
          <a:prstGeom prst="rect">
            <a:avLst/>
          </a:prstGeom>
          <a:noFill/>
        </p:spPr>
        <p:txBody>
          <a:bodyPr wrap="square" rtlCol="0">
            <a:spAutoFit/>
          </a:bodyPr>
          <a:lstStyle/>
          <a:p>
            <a:r>
              <a:rPr lang="en-US" sz="1200" dirty="0">
                <a:latin typeface="+mn-lt"/>
              </a:rPr>
              <a:t>Wrestling with Safe Sleep</a:t>
            </a:r>
          </a:p>
        </p:txBody>
      </p:sp>
    </p:spTree>
    <p:extLst>
      <p:ext uri="{BB962C8B-B14F-4D97-AF65-F5344CB8AC3E}">
        <p14:creationId xmlns:p14="http://schemas.microsoft.com/office/powerpoint/2010/main" val="1553235226"/>
      </p:ext>
    </p:extLst>
  </p:cSld>
  <p:clrMap bg1="lt1" tx1="dk1" bg2="lt2" tx2="dk2" accent1="accent1" accent2="accent2" accent3="accent3" accent4="accent4" accent5="accent5" accent6="accent6" hlink="hlink" folHlink="folHlink"/>
  <p:hf/>
  <p:notesStyle>
    <a:lvl1pPr algn="l" defTabSz="457200" rtl="0" eaLnBrk="0" fontAlgn="base" hangingPunct="0">
      <a:spcBef>
        <a:spcPct val="30000"/>
      </a:spcBef>
      <a:spcAft>
        <a:spcPct val="0"/>
      </a:spcAft>
      <a:defRPr sz="10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0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0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0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0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psc.gov/"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34" charset="-128"/>
              </a:rPr>
              <a:t>Introduce yourself,</a:t>
            </a:r>
            <a:r>
              <a:rPr lang="en-US" baseline="0" dirty="0">
                <a:ea typeface="ＭＳ Ｐゴシック" pitchFamily="34" charset="-128"/>
              </a:rPr>
              <a:t> agency</a:t>
            </a:r>
          </a:p>
          <a:p>
            <a:r>
              <a:rPr lang="en-US" baseline="0" dirty="0">
                <a:ea typeface="ＭＳ Ｐゴシック" pitchFamily="34" charset="-128"/>
              </a:rPr>
              <a:t>This presentation, Wrestling with Safe Sleep, is part of the Kansas Infant Death and SIDS Network Safe Sleep Certification Project aimed specifically at reducing sleep-related deaths. </a:t>
            </a:r>
            <a:endParaRPr lang="en-US" dirty="0">
              <a:ea typeface="ＭＳ Ｐゴシック" pitchFamily="34" charset="-128"/>
            </a:endParaRPr>
          </a:p>
          <a:p>
            <a:r>
              <a:rPr lang="en-US" dirty="0">
                <a:ea typeface="ＭＳ Ｐゴシック" pitchFamily="34" charset="-128"/>
              </a:rPr>
              <a:t>Provide Pretest and collect before</a:t>
            </a:r>
            <a:r>
              <a:rPr lang="en-US" baseline="0" dirty="0">
                <a:ea typeface="ＭＳ Ｐゴシック" pitchFamily="34" charset="-128"/>
              </a:rPr>
              <a:t> presentation</a:t>
            </a:r>
            <a:endParaRPr lang="en-US" dirty="0">
              <a:ea typeface="ＭＳ Ｐゴシック" pitchFamily="34" charset="-128"/>
            </a:endParaRPr>
          </a:p>
          <a:p>
            <a:r>
              <a:rPr lang="en-US" dirty="0">
                <a:ea typeface="ＭＳ Ｐゴシック" pitchFamily="34" charset="-128"/>
              </a:rPr>
              <a:t>Do you have initial</a:t>
            </a:r>
            <a:r>
              <a:rPr lang="en-US" baseline="0" dirty="0">
                <a:ea typeface="ＭＳ Ｐゴシック" pitchFamily="34" charset="-128"/>
              </a:rPr>
              <a:t> </a:t>
            </a:r>
            <a:r>
              <a:rPr lang="en-US" dirty="0">
                <a:ea typeface="ＭＳ Ｐゴシック" pitchFamily="34" charset="-128"/>
              </a:rPr>
              <a:t>questions/concerns</a:t>
            </a:r>
            <a:r>
              <a:rPr lang="en-US" baseline="0" dirty="0">
                <a:ea typeface="ＭＳ Ｐゴシック" pitchFamily="34" charset="-128"/>
              </a:rPr>
              <a:t> before we begin?</a:t>
            </a:r>
            <a:endParaRPr lang="en-US" dirty="0">
              <a:ea typeface="ＭＳ Ｐゴシック" pitchFamily="34" charset="-128"/>
            </a:endParaRPr>
          </a:p>
        </p:txBody>
      </p:sp>
      <p:sp>
        <p:nvSpPr>
          <p:cNvPr id="2" name="Date Placeholder 1">
            <a:extLst>
              <a:ext uri="{FF2B5EF4-FFF2-40B4-BE49-F238E27FC236}">
                <a16:creationId xmlns:a16="http://schemas.microsoft.com/office/drawing/2014/main" id="{C2B43B9F-1DDD-4518-A739-FCAD19802F55}"/>
              </a:ext>
            </a:extLst>
          </p:cNvPr>
          <p:cNvSpPr>
            <a:spLocks noGrp="1"/>
          </p:cNvSpPr>
          <p:nvPr>
            <p:ph type="dt" idx="1"/>
          </p:nvPr>
        </p:nvSpPr>
        <p:spPr/>
        <p:txBody>
          <a:bodyPr/>
          <a:lstStyle/>
          <a:p>
            <a:pPr>
              <a:defRPr/>
            </a:pPr>
            <a:r>
              <a:rPr lang="en-US" dirty="0"/>
              <a:t>9/19/2019</a:t>
            </a:r>
          </a:p>
        </p:txBody>
      </p:sp>
      <p:sp>
        <p:nvSpPr>
          <p:cNvPr id="3" name="Footer Placeholder 2">
            <a:extLst>
              <a:ext uri="{FF2B5EF4-FFF2-40B4-BE49-F238E27FC236}">
                <a16:creationId xmlns:a16="http://schemas.microsoft.com/office/drawing/2014/main" id="{87E91946-7BDB-48BE-9BA3-CF57A2894E93}"/>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AAAB676E-A553-44BB-8438-E414A7C8EB0E}"/>
              </a:ext>
            </a:extLst>
          </p:cNvPr>
          <p:cNvSpPr>
            <a:spLocks noGrp="1"/>
          </p:cNvSpPr>
          <p:nvPr>
            <p:ph type="sldNum" sz="quarter" idx="5"/>
          </p:nvPr>
        </p:nvSpPr>
        <p:spPr/>
        <p:txBody>
          <a:bodyPr/>
          <a:lstStyle/>
          <a:p>
            <a:pPr>
              <a:defRPr/>
            </a:pPr>
            <a:fld id="{5535CEAB-F431-456D-B3ED-6A8BABC8F515}" type="slidenum">
              <a:rPr lang="en-US" smtClean="0"/>
              <a:pPr>
                <a:defRPr/>
              </a:pPr>
              <a:t>1</a:t>
            </a:fld>
            <a:endParaRPr lang="en-US"/>
          </a:p>
        </p:txBody>
      </p:sp>
    </p:spTree>
    <p:extLst>
      <p:ext uri="{BB962C8B-B14F-4D97-AF65-F5344CB8AC3E}">
        <p14:creationId xmlns:p14="http://schemas.microsoft.com/office/powerpoint/2010/main" val="2816150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 name="Rectangle 2"/>
          <p:cNvSpPr>
            <a:spLocks noGrp="1" noRot="1" noChangeAspect="1" noChangeArrowheads="1" noTextEdit="1"/>
          </p:cNvSpPr>
          <p:nvPr>
            <p:ph type="sldImg"/>
          </p:nvPr>
        </p:nvSpPr>
        <p:spPr bwMode="auto">
          <a:xfrm>
            <a:off x="1319213" y="449263"/>
            <a:ext cx="4506912" cy="3381375"/>
          </a:xfrm>
          <a:noFill/>
          <a:ln>
            <a:solidFill>
              <a:srgbClr val="000000"/>
            </a:solidFill>
            <a:miter lim="800000"/>
            <a:headEnd/>
            <a:tailEnd/>
          </a:ln>
        </p:spPr>
      </p:sp>
      <p:sp>
        <p:nvSpPr>
          <p:cNvPr id="38918" name="Rectangle 3"/>
          <p:cNvSpPr>
            <a:spLocks noGrp="1" noChangeArrowheads="1"/>
          </p:cNvSpPr>
          <p:nvPr>
            <p:ph type="body" idx="1"/>
          </p:nvPr>
        </p:nvSpPr>
        <p:spPr>
          <a:xfrm>
            <a:off x="665735" y="4020282"/>
            <a:ext cx="5842092" cy="4687434"/>
          </a:xfrm>
          <a:ln/>
        </p:spPr>
        <p:txBody>
          <a:bodyPr>
            <a:normAutofit lnSpcReduction="10000"/>
          </a:bodyPr>
          <a:lstStyle/>
          <a:p>
            <a:pPr>
              <a:lnSpc>
                <a:spcPct val="125000"/>
              </a:lnSpc>
              <a:defRPr/>
            </a:pPr>
            <a:r>
              <a:rPr lang="en-US" dirty="0"/>
              <a:t>Simple Sentence: True SIDS occurs about 1 time a year in Kansas, the remaining sleep-related deaths are thought to be due to Accidental Suffocation and Strangulation in Bed (ASSB). It is believed that true SIDS occurs when the infant has an unknown brainstem abnormality, is developmentally vulnerable and is exposed to environmental stressors. However, the strategies to reduce the risk of SIDS and all sleep-related deaths are the same.   </a:t>
            </a:r>
            <a:r>
              <a:rPr lang="en-US" i="1" dirty="0"/>
              <a:t>(Stop here based on your audience).</a:t>
            </a:r>
          </a:p>
          <a:p>
            <a:pPr>
              <a:lnSpc>
                <a:spcPct val="125000"/>
              </a:lnSpc>
              <a:defRPr/>
            </a:pPr>
            <a:endParaRPr lang="en-US" dirty="0"/>
          </a:p>
          <a:p>
            <a:pPr>
              <a:lnSpc>
                <a:spcPct val="125000"/>
              </a:lnSpc>
              <a:defRPr/>
            </a:pPr>
            <a:r>
              <a:rPr lang="en-US" dirty="0"/>
              <a:t>For more advanced learners: The brainstem abnormality appears to fit into the triple-risk model of SIDS, which holds that SIDS occurs only when three elements come together. This theory, developed by Dr. Hannah Kinney at Harvard Medical School, is referred to as the Triple-Risk Theory. The theory includes three components: 1) an infant who has a subtle brainstem dysfunction, 2) an unstable autonomic nervous system which is common between two and six months of age and 3) an external stress factor such as prone sleeping, overheating, or exposure to smoke.  </a:t>
            </a:r>
          </a:p>
          <a:p>
            <a:pPr>
              <a:lnSpc>
                <a:spcPct val="125000"/>
              </a:lnSpc>
              <a:defRPr/>
            </a:pPr>
            <a:endParaRPr lang="en-US" dirty="0"/>
          </a:p>
          <a:p>
            <a:pPr>
              <a:lnSpc>
                <a:spcPct val="125000"/>
              </a:lnSpc>
              <a:defRPr/>
            </a:pPr>
            <a:r>
              <a:rPr lang="en-US" dirty="0"/>
              <a:t>This subtle infant physiologic response deficit is like the brain has a malformation or was slow to develop for some unknown reason. This part of the brain has a mechanism that I think of like smoke detector. When a room fills with smoke, a working smoke detector alarms you. However, if the smoke detector is broken you might sleep through the fire. Thus, if the baby has a broken mechanism in the base of the brain or a broken alarm system, so to speak, the baby is not alarmed and dies rather than crying, startling, or lifting her head. </a:t>
            </a:r>
          </a:p>
          <a:p>
            <a:pPr>
              <a:lnSpc>
                <a:spcPct val="125000"/>
              </a:lnSpc>
              <a:defRPr/>
            </a:pPr>
            <a:endParaRPr lang="en-US" dirty="0"/>
          </a:p>
          <a:p>
            <a:pPr marL="0" marR="0" lvl="0" indent="0" algn="l" defTabSz="457200" rtl="0" eaLnBrk="0" fontAlgn="base" latinLnBrk="0" hangingPunct="0">
              <a:lnSpc>
                <a:spcPct val="125000"/>
              </a:lnSpc>
              <a:spcBef>
                <a:spcPct val="30000"/>
              </a:spcBef>
              <a:spcAft>
                <a:spcPct val="0"/>
              </a:spcAft>
              <a:buClrTx/>
              <a:buSzTx/>
              <a:buFontTx/>
              <a:buNone/>
              <a:tabLst/>
              <a:defRPr/>
            </a:pPr>
            <a:r>
              <a:rPr lang="en-US" dirty="0"/>
              <a:t>In the triple risk model, SIDS occurs only if all three conditions come together on the wrong night or day; a vulnerable infant during that peak developmental stage is exposed to an environmental factor that he, because of his particular vulnerability, is unable to recover from. We can not identify those infants with brainstem abnormalities, nor can we prevent normal development, however we can intervene by reducing external stress factors. </a:t>
            </a:r>
          </a:p>
          <a:p>
            <a:pPr>
              <a:lnSpc>
                <a:spcPct val="125000"/>
              </a:lnSpc>
              <a:defRPr/>
            </a:pPr>
            <a:endParaRPr lang="en-US" dirty="0"/>
          </a:p>
        </p:txBody>
      </p:sp>
      <p:sp>
        <p:nvSpPr>
          <p:cNvPr id="2" name="Date Placeholder 1">
            <a:extLst>
              <a:ext uri="{FF2B5EF4-FFF2-40B4-BE49-F238E27FC236}">
                <a16:creationId xmlns:a16="http://schemas.microsoft.com/office/drawing/2014/main" id="{25DB0611-2D74-47C4-9995-3C3B183214EE}"/>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1114F8FF-B0C3-4A0D-93E9-2F2358124AB3}"/>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40F2418A-3883-42DB-A2D0-0A4525B6CBBE}"/>
              </a:ext>
            </a:extLst>
          </p:cNvPr>
          <p:cNvSpPr>
            <a:spLocks noGrp="1"/>
          </p:cNvSpPr>
          <p:nvPr>
            <p:ph type="sldNum" sz="quarter" idx="5"/>
          </p:nvPr>
        </p:nvSpPr>
        <p:spPr/>
        <p:txBody>
          <a:bodyPr/>
          <a:lstStyle/>
          <a:p>
            <a:pPr>
              <a:defRPr/>
            </a:pPr>
            <a:fld id="{5535CEAB-F431-456D-B3ED-6A8BABC8F515}" type="slidenum">
              <a:rPr lang="en-US" smtClean="0"/>
              <a:pPr>
                <a:defRPr/>
              </a:pPr>
              <a:t>12</a:t>
            </a:fld>
            <a:endParaRPr lang="en-US"/>
          </a:p>
        </p:txBody>
      </p:sp>
    </p:spTree>
    <p:extLst>
      <p:ext uri="{BB962C8B-B14F-4D97-AF65-F5344CB8AC3E}">
        <p14:creationId xmlns:p14="http://schemas.microsoft.com/office/powerpoint/2010/main" val="1324363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American</a:t>
            </a:r>
            <a:r>
              <a:rPr lang="en-US" baseline="0" dirty="0"/>
              <a:t> Academy of Pediatrics has published infant safe sleep recommendations to reduce external risk factors. The most recent guidelines were published in October 2016. </a:t>
            </a:r>
            <a:r>
              <a:rPr lang="en-US" baseline="0" dirty="0">
                <a:latin typeface="CG Times"/>
              </a:rPr>
              <a:t>The remainder of the presentation will address the AAP’s risk reduction strategies. </a:t>
            </a:r>
            <a:r>
              <a:rPr lang="en-US" dirty="0"/>
              <a:t>   </a:t>
            </a:r>
          </a:p>
        </p:txBody>
      </p:sp>
      <p:sp>
        <p:nvSpPr>
          <p:cNvPr id="4" name="Date Placeholder 3">
            <a:extLst>
              <a:ext uri="{FF2B5EF4-FFF2-40B4-BE49-F238E27FC236}">
                <a16:creationId xmlns:a16="http://schemas.microsoft.com/office/drawing/2014/main" id="{2406982A-F640-463A-8122-348A4E2024E7}"/>
              </a:ext>
            </a:extLst>
          </p:cNvPr>
          <p:cNvSpPr>
            <a:spLocks noGrp="1"/>
          </p:cNvSpPr>
          <p:nvPr>
            <p:ph type="dt" idx="1"/>
          </p:nvPr>
        </p:nvSpPr>
        <p:spPr/>
        <p:txBody>
          <a:bodyPr/>
          <a:lstStyle/>
          <a:p>
            <a:pPr>
              <a:defRPr/>
            </a:pPr>
            <a:r>
              <a:rPr lang="en-US"/>
              <a:t>9/19/2019</a:t>
            </a:r>
          </a:p>
        </p:txBody>
      </p:sp>
      <p:sp>
        <p:nvSpPr>
          <p:cNvPr id="5" name="Footer Placeholder 4">
            <a:extLst>
              <a:ext uri="{FF2B5EF4-FFF2-40B4-BE49-F238E27FC236}">
                <a16:creationId xmlns:a16="http://schemas.microsoft.com/office/drawing/2014/main" id="{A0945B76-C4F8-4B1D-AFC4-5D809030163B}"/>
              </a:ext>
            </a:extLst>
          </p:cNvPr>
          <p:cNvSpPr>
            <a:spLocks noGrp="1"/>
          </p:cNvSpPr>
          <p:nvPr>
            <p:ph type="ftr" sz="quarter" idx="4"/>
          </p:nvPr>
        </p:nvSpPr>
        <p:spPr/>
        <p:txBody>
          <a:bodyPr/>
          <a:lstStyle/>
          <a:p>
            <a:pPr>
              <a:defRPr/>
            </a:pPr>
            <a:r>
              <a:rPr lang="en-US"/>
              <a:t>KIDS Network--kidsks.org</a:t>
            </a:r>
          </a:p>
        </p:txBody>
      </p:sp>
      <p:sp>
        <p:nvSpPr>
          <p:cNvPr id="6" name="Slide Number Placeholder 5">
            <a:extLst>
              <a:ext uri="{FF2B5EF4-FFF2-40B4-BE49-F238E27FC236}">
                <a16:creationId xmlns:a16="http://schemas.microsoft.com/office/drawing/2014/main" id="{721DC308-D604-485F-BF05-4567EFF9FD53}"/>
              </a:ext>
            </a:extLst>
          </p:cNvPr>
          <p:cNvSpPr>
            <a:spLocks noGrp="1"/>
          </p:cNvSpPr>
          <p:nvPr>
            <p:ph type="sldNum" sz="quarter" idx="5"/>
          </p:nvPr>
        </p:nvSpPr>
        <p:spPr/>
        <p:txBody>
          <a:bodyPr/>
          <a:lstStyle/>
          <a:p>
            <a:pPr>
              <a:defRPr/>
            </a:pPr>
            <a:fld id="{5535CEAB-F431-456D-B3ED-6A8BABC8F515}" type="slidenum">
              <a:rPr lang="en-US" smtClean="0"/>
              <a:pPr>
                <a:defRPr/>
              </a:pPr>
              <a:t>13</a:t>
            </a:fld>
            <a:endParaRPr lang="en-US"/>
          </a:p>
        </p:txBody>
      </p:sp>
    </p:spTree>
    <p:extLst>
      <p:ext uri="{BB962C8B-B14F-4D97-AF65-F5344CB8AC3E}">
        <p14:creationId xmlns:p14="http://schemas.microsoft.com/office/powerpoint/2010/main" val="4209702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Rectangle 2"/>
          <p:cNvSpPr>
            <a:spLocks noGrp="1" noRot="1" noChangeAspect="1" noChangeArrowheads="1" noTextEdit="1"/>
          </p:cNvSpPr>
          <p:nvPr>
            <p:ph type="sldImg"/>
          </p:nvPr>
        </p:nvSpPr>
        <p:spPr bwMode="auto">
          <a:xfrm>
            <a:off x="1174750" y="222250"/>
            <a:ext cx="4510088" cy="3384550"/>
          </a:xfrm>
          <a:noFill/>
          <a:ln>
            <a:solidFill>
              <a:srgbClr val="000000"/>
            </a:solidFill>
            <a:miter lim="800000"/>
            <a:headEnd/>
            <a:tailEnd/>
          </a:ln>
        </p:spPr>
      </p:sp>
      <p:sp>
        <p:nvSpPr>
          <p:cNvPr id="73735" name="Rectangle 3"/>
          <p:cNvSpPr>
            <a:spLocks noGrp="1" noChangeArrowheads="1"/>
          </p:cNvSpPr>
          <p:nvPr>
            <p:ph type="body" idx="1"/>
          </p:nvPr>
        </p:nvSpPr>
        <p:spPr bwMode="auto">
          <a:xfrm>
            <a:off x="590192" y="3796319"/>
            <a:ext cx="5917636" cy="4985524"/>
          </a:xfrm>
          <a:noFill/>
        </p:spPr>
        <p:txBody>
          <a:bodyPr wrap="square" numCol="1" anchor="t" anchorCtr="0" compatLnSpc="1">
            <a:prstTxWarp prst="textNoShape">
              <a:avLst/>
            </a:prstTxWarp>
            <a:normAutofit/>
          </a:bodyPr>
          <a:lstStyle/>
          <a:p>
            <a:pPr>
              <a:lnSpc>
                <a:spcPct val="130000"/>
              </a:lnSpc>
            </a:pPr>
            <a:r>
              <a:rPr lang="en-US" dirty="0"/>
              <a:t>To reduce the risk of SIDS, infants should be placed for sleep in a supine position,</a:t>
            </a:r>
            <a:r>
              <a:rPr lang="en-US" baseline="0" dirty="0"/>
              <a:t> </a:t>
            </a:r>
            <a:r>
              <a:rPr lang="en-US" dirty="0"/>
              <a:t>wholly on the back, for every sleep by every caregiver until the child reaches 1 year of age. Side sleeping is not safe and is not advised.</a:t>
            </a:r>
            <a:endParaRPr lang="en-US" baseline="30000" dirty="0"/>
          </a:p>
          <a:p>
            <a:pPr>
              <a:lnSpc>
                <a:spcPct val="130000"/>
              </a:lnSpc>
            </a:pPr>
            <a:endParaRPr lang="en-US" b="1" baseline="30000" dirty="0">
              <a:ea typeface="ＭＳ Ｐゴシック" pitchFamily="34" charset="-128"/>
            </a:endParaRPr>
          </a:p>
          <a:p>
            <a:pPr>
              <a:lnSpc>
                <a:spcPct val="130000"/>
              </a:lnSpc>
            </a:pPr>
            <a:r>
              <a:rPr lang="en-US" dirty="0"/>
              <a:t>Although data to make specific recommendations as to when it is safe for infants to sleep in the prone or side position are lacking, studies establishing prone and side sleeping as risk factors for SIDS include infants up to 1 year of age. Therefore, the best evidence suggests that infants should continue to be placed supine until 1 year of age. Once an infant can roll from supine to prone and from prone to supine, the infant can be allowed to remain in the sleep position that he or she assumes. Because rolling into soft bedding is an important risk factor for SUID all the way to 1 year of age. Parents and caregivers should continue to keep the infant’s sleep environment clear of soft or loose bedding.</a:t>
            </a:r>
          </a:p>
          <a:p>
            <a:pPr>
              <a:lnSpc>
                <a:spcPct val="130000"/>
              </a:lnSpc>
            </a:pPr>
            <a:endParaRPr lang="en-US" b="1" dirty="0">
              <a:ea typeface="ＭＳ Ｐゴシック" pitchFamily="34" charset="-128"/>
            </a:endParaRPr>
          </a:p>
          <a:p>
            <a:pPr>
              <a:lnSpc>
                <a:spcPct val="130000"/>
              </a:lnSpc>
            </a:pPr>
            <a:r>
              <a:rPr lang="en-US" i="1" dirty="0">
                <a:ea typeface="ＭＳ Ｐゴシック" pitchFamily="34" charset="-128"/>
              </a:rPr>
              <a:t>(Recommendation #1)</a:t>
            </a:r>
          </a:p>
          <a:p>
            <a:pPr>
              <a:lnSpc>
                <a:spcPct val="130000"/>
              </a:lnSpc>
            </a:pPr>
            <a:endParaRPr lang="en-US" sz="1100" dirty="0">
              <a:ea typeface="ＭＳ Ｐゴシック" pitchFamily="34" charset="-128"/>
            </a:endParaRPr>
          </a:p>
          <a:p>
            <a:pPr>
              <a:lnSpc>
                <a:spcPct val="130000"/>
              </a:lnSpc>
            </a:pPr>
            <a:endParaRPr lang="en-US" sz="1400" dirty="0">
              <a:ea typeface="ＭＳ Ｐゴシック" pitchFamily="34" charset="-128"/>
            </a:endParaRPr>
          </a:p>
        </p:txBody>
      </p:sp>
      <p:sp>
        <p:nvSpPr>
          <p:cNvPr id="2" name="Date Placeholder 1">
            <a:extLst>
              <a:ext uri="{FF2B5EF4-FFF2-40B4-BE49-F238E27FC236}">
                <a16:creationId xmlns:a16="http://schemas.microsoft.com/office/drawing/2014/main" id="{A8212F33-76BA-490A-A113-F033A3BFB410}"/>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E5254865-441E-420F-B6D2-9D0A71BD8441}"/>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EBD49955-54C7-4815-866D-16689D7CC4ED}"/>
              </a:ext>
            </a:extLst>
          </p:cNvPr>
          <p:cNvSpPr>
            <a:spLocks noGrp="1"/>
          </p:cNvSpPr>
          <p:nvPr>
            <p:ph type="sldNum" sz="quarter" idx="5"/>
          </p:nvPr>
        </p:nvSpPr>
        <p:spPr/>
        <p:txBody>
          <a:bodyPr/>
          <a:lstStyle/>
          <a:p>
            <a:pPr>
              <a:defRPr/>
            </a:pPr>
            <a:fld id="{5535CEAB-F431-456D-B3ED-6A8BABC8F515}" type="slidenum">
              <a:rPr lang="en-US" smtClean="0"/>
              <a:pPr>
                <a:defRPr/>
              </a:pPr>
              <a:t>14</a:t>
            </a:fld>
            <a:endParaRPr lang="en-US"/>
          </a:p>
        </p:txBody>
      </p:sp>
    </p:spTree>
    <p:extLst>
      <p:ext uri="{BB962C8B-B14F-4D97-AF65-F5344CB8AC3E}">
        <p14:creationId xmlns:p14="http://schemas.microsoft.com/office/powerpoint/2010/main" val="4013622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a:t>The supine sleep position does not increase the risk of choking and aspiration in infants, even those with gastroesophageal reflux, because infants have airway anatomy and mechanisms that protect against aspiration. As this slide shows, babies are less likely to choke when placed supine. When babies are in the back sleep position, the trachea, or windpipe, lies on top of the esophagus, the food tube. Anything regurgitated or refluxed from the esophagus must work against gravity to be aspirated into the trachea.</a:t>
            </a:r>
          </a:p>
          <a:p>
            <a:endParaRPr lang="en-US" dirty="0"/>
          </a:p>
          <a:p>
            <a:r>
              <a:rPr lang="en-US" dirty="0"/>
              <a:t>If medical personnel determine that the stomach sleep position is necessary because of a medical condition or other concern, health care providers should advise parents and caregivers to reduce the risk of SIDS in other ways, such as by avoiding soft bedding and ensuring that infants do not overheat during sleep. For most infants, however, stomach and side sleeping are not advised.</a:t>
            </a:r>
          </a:p>
          <a:p>
            <a:endParaRPr lang="en-US" dirty="0">
              <a:ea typeface="ＭＳ Ｐゴシック" pitchFamily="34" charset="-128"/>
            </a:endParaRPr>
          </a:p>
          <a:p>
            <a:r>
              <a:rPr lang="en-US" dirty="0"/>
              <a:t>Elevating the head of the infant’s crib is ineffective in reducing gastroesophageal reflux and is not recommended; in addition, elevating the head of the crib may result in the infant sliding to the foot of the crib into a position that may compromise respiration.</a:t>
            </a:r>
            <a:endParaRPr lang="en-US" dirty="0">
              <a:ea typeface="ＭＳ Ｐゴシック" pitchFamily="34" charset="-128"/>
            </a:endParaRPr>
          </a:p>
        </p:txBody>
      </p:sp>
      <p:sp>
        <p:nvSpPr>
          <p:cNvPr id="2" name="Date Placeholder 1">
            <a:extLst>
              <a:ext uri="{FF2B5EF4-FFF2-40B4-BE49-F238E27FC236}">
                <a16:creationId xmlns:a16="http://schemas.microsoft.com/office/drawing/2014/main" id="{1EDB8D65-97CB-4A73-9515-13B56A49A770}"/>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37EB2819-5427-409D-BAE7-A9AA8B802957}"/>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C21F0DA4-1030-4251-91E9-4F8E0C25E129}"/>
              </a:ext>
            </a:extLst>
          </p:cNvPr>
          <p:cNvSpPr>
            <a:spLocks noGrp="1"/>
          </p:cNvSpPr>
          <p:nvPr>
            <p:ph type="sldNum" sz="quarter" idx="5"/>
          </p:nvPr>
        </p:nvSpPr>
        <p:spPr/>
        <p:txBody>
          <a:bodyPr/>
          <a:lstStyle/>
          <a:p>
            <a:pPr>
              <a:defRPr/>
            </a:pPr>
            <a:fld id="{5535CEAB-F431-456D-B3ED-6A8BABC8F515}" type="slidenum">
              <a:rPr lang="en-US" smtClean="0"/>
              <a:pPr>
                <a:defRPr/>
              </a:pPr>
              <a:t>15</a:t>
            </a:fld>
            <a:endParaRPr lang="en-US"/>
          </a:p>
        </p:txBody>
      </p:sp>
    </p:spTree>
    <p:extLst>
      <p:ext uri="{BB962C8B-B14F-4D97-AF65-F5344CB8AC3E}">
        <p14:creationId xmlns:p14="http://schemas.microsoft.com/office/powerpoint/2010/main" val="795266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Rectangle 2"/>
          <p:cNvSpPr>
            <a:spLocks noGrp="1" noRot="1" noChangeAspect="1" noChangeArrowheads="1" noTextEdit="1"/>
          </p:cNvSpPr>
          <p:nvPr>
            <p:ph type="sldImg"/>
          </p:nvPr>
        </p:nvSpPr>
        <p:spPr bwMode="auto">
          <a:xfrm>
            <a:off x="1171575" y="295275"/>
            <a:ext cx="4514850" cy="3386138"/>
          </a:xfrm>
          <a:noFill/>
          <a:ln>
            <a:solidFill>
              <a:srgbClr val="000000"/>
            </a:solidFill>
            <a:miter lim="800000"/>
            <a:headEnd/>
            <a:tailEnd/>
          </a:ln>
        </p:spPr>
      </p:sp>
      <p:sp>
        <p:nvSpPr>
          <p:cNvPr id="75783" name="Rectangle 3"/>
          <p:cNvSpPr>
            <a:spLocks noGrp="1" noChangeArrowheads="1"/>
          </p:cNvSpPr>
          <p:nvPr>
            <p:ph type="body" idx="1"/>
          </p:nvPr>
        </p:nvSpPr>
        <p:spPr bwMode="auto">
          <a:xfrm>
            <a:off x="590191" y="3946154"/>
            <a:ext cx="6067151" cy="4911395"/>
          </a:xfrm>
          <a:noFill/>
        </p:spPr>
        <p:txBody>
          <a:bodyPr wrap="square" numCol="1" anchor="t" anchorCtr="0" compatLnSpc="1">
            <a:prstTxWarp prst="textNoShape">
              <a:avLst/>
            </a:prstTxWarp>
            <a:normAutofit/>
          </a:bodyPr>
          <a:lstStyle/>
          <a:p>
            <a:r>
              <a:rPr lang="en-US" dirty="0"/>
              <a:t>Infants should be placed on a firm sleep surface for example</a:t>
            </a:r>
            <a:r>
              <a:rPr lang="en-US" baseline="0" dirty="0"/>
              <a:t> a </a:t>
            </a:r>
            <a:r>
              <a:rPr lang="en-US" dirty="0"/>
              <a:t>mattress in a safety-approved crib/bassinet/portable crib</a:t>
            </a:r>
            <a:r>
              <a:rPr lang="en-US" baseline="0" dirty="0"/>
              <a:t>, </a:t>
            </a:r>
            <a:r>
              <a:rPr lang="en-US" dirty="0"/>
              <a:t>covered by a fitted sheet, if necessary, with no other bedding or soft objects to reduce the risk of SIDS and suffocation.</a:t>
            </a:r>
          </a:p>
          <a:p>
            <a:r>
              <a:rPr lang="en-US" dirty="0"/>
              <a:t>A firm surface maintains its shape and will not indent or conform to the shape of the infant’s head when the infant is placed on the surface. Soft mattresses, including those made from memory foam, could create a pocket (or indentation) and increase the chance of rebreathing or suffocation if the infant is placed in or rolls over to the prone position.</a:t>
            </a:r>
            <a:endParaRPr lang="en-US" baseline="30000" dirty="0"/>
          </a:p>
          <a:p>
            <a:pPr>
              <a:lnSpc>
                <a:spcPct val="90000"/>
              </a:lnSpc>
              <a:spcBef>
                <a:spcPts val="496"/>
              </a:spcBef>
              <a:spcAft>
                <a:spcPts val="496"/>
              </a:spcAft>
            </a:pPr>
            <a:endParaRPr lang="en-US" dirty="0">
              <a:latin typeface="+mj-lt"/>
              <a:ea typeface="ＭＳ Ｐゴシック" pitchFamily="34" charset="-128"/>
            </a:endParaRPr>
          </a:p>
          <a:p>
            <a:pPr>
              <a:lnSpc>
                <a:spcPct val="90000"/>
              </a:lnSpc>
              <a:spcBef>
                <a:spcPts val="496"/>
              </a:spcBef>
              <a:spcAft>
                <a:spcPts val="496"/>
              </a:spcAft>
            </a:pPr>
            <a:r>
              <a:rPr lang="en-US" i="1" dirty="0">
                <a:latin typeface="+mj-lt"/>
                <a:ea typeface="ＭＳ Ｐゴシック" pitchFamily="34" charset="-128"/>
              </a:rPr>
              <a:t>(Safe Sleep Recommendation</a:t>
            </a:r>
            <a:r>
              <a:rPr lang="en-US" i="1" baseline="0" dirty="0">
                <a:latin typeface="+mj-lt"/>
                <a:ea typeface="ＭＳ Ｐゴシック" pitchFamily="34" charset="-128"/>
              </a:rPr>
              <a:t> #2)</a:t>
            </a:r>
          </a:p>
          <a:p>
            <a:pPr>
              <a:lnSpc>
                <a:spcPct val="90000"/>
              </a:lnSpc>
              <a:spcBef>
                <a:spcPts val="496"/>
              </a:spcBef>
              <a:spcAft>
                <a:spcPts val="496"/>
              </a:spcAft>
            </a:pPr>
            <a:endParaRPr lang="en-US" i="1" baseline="0" dirty="0">
              <a:latin typeface="+mj-lt"/>
              <a:ea typeface="ＭＳ Ｐゴシック" pitchFamily="34" charset="-128"/>
            </a:endParaRPr>
          </a:p>
          <a:p>
            <a:r>
              <a:rPr lang="en-US" sz="1000" b="0" i="0" u="none" strike="noStrike" kern="1200" baseline="0" dirty="0">
                <a:solidFill>
                  <a:schemeClr val="tx1"/>
                </a:solidFill>
                <a:latin typeface="+mn-lt"/>
                <a:ea typeface="ＭＳ Ｐゴシック" charset="-128"/>
                <a:cs typeface="ＭＳ Ｐゴシック" charset="-128"/>
              </a:rPr>
              <a:t>The safety and benefits of </a:t>
            </a:r>
            <a:r>
              <a:rPr lang="en-US" sz="1000" b="0" i="0" u="none" strike="noStrike" kern="1200" baseline="0" dirty="0" err="1">
                <a:solidFill>
                  <a:schemeClr val="tx1"/>
                </a:solidFill>
                <a:latin typeface="+mn-lt"/>
                <a:ea typeface="ＭＳ Ｐゴシック" charset="-128"/>
                <a:cs typeface="ＭＳ Ｐゴシック" charset="-128"/>
              </a:rPr>
              <a:t>cobedding</a:t>
            </a:r>
            <a:r>
              <a:rPr lang="en-US" sz="1000" b="0" i="0" u="none" strike="noStrike" kern="1200" baseline="0" dirty="0">
                <a:solidFill>
                  <a:schemeClr val="tx1"/>
                </a:solidFill>
                <a:latin typeface="+mn-lt"/>
                <a:ea typeface="ＭＳ Ｐゴシック" charset="-128"/>
                <a:cs typeface="ＭＳ Ｐゴシック" charset="-128"/>
              </a:rPr>
              <a:t> for twins and </a:t>
            </a:r>
            <a:r>
              <a:rPr lang="en-US" sz="1000" b="0" i="0" u="none" strike="noStrike" kern="1200" baseline="0" dirty="0" err="1">
                <a:solidFill>
                  <a:schemeClr val="tx1"/>
                </a:solidFill>
                <a:latin typeface="+mn-lt"/>
                <a:ea typeface="ＭＳ Ｐゴシック" charset="-128"/>
                <a:cs typeface="ＭＳ Ｐゴシック" charset="-128"/>
              </a:rPr>
              <a:t>higherorder</a:t>
            </a:r>
            <a:r>
              <a:rPr lang="en-US" sz="1000" b="0" i="0" u="none" strike="noStrike" kern="1200" baseline="0" dirty="0">
                <a:solidFill>
                  <a:schemeClr val="tx1"/>
                </a:solidFill>
                <a:latin typeface="+mn-lt"/>
                <a:ea typeface="ＭＳ Ｐゴシック" charset="-128"/>
                <a:cs typeface="ＭＳ Ｐゴシック" charset="-128"/>
              </a:rPr>
              <a:t> multiples have not been established. It is prudent to provide separate sleep surfaces and avoid </a:t>
            </a:r>
            <a:r>
              <a:rPr lang="en-US" sz="1000" b="0" i="0" u="none" strike="noStrike" kern="1200" baseline="0" dirty="0" err="1">
                <a:solidFill>
                  <a:schemeClr val="tx1"/>
                </a:solidFill>
                <a:latin typeface="+mn-lt"/>
                <a:ea typeface="ＭＳ Ｐゴシック" charset="-128"/>
                <a:cs typeface="ＭＳ Ｐゴシック" charset="-128"/>
              </a:rPr>
              <a:t>cobedding</a:t>
            </a:r>
            <a:r>
              <a:rPr lang="en-US" sz="1000" b="0" i="0" u="none" strike="noStrike" kern="1200" baseline="0" dirty="0">
                <a:solidFill>
                  <a:schemeClr val="tx1"/>
                </a:solidFill>
                <a:latin typeface="+mn-lt"/>
                <a:ea typeface="ＭＳ Ｐゴシック" charset="-128"/>
                <a:cs typeface="ＭＳ Ｐゴシック" charset="-128"/>
              </a:rPr>
              <a:t> for twins and </a:t>
            </a:r>
            <a:r>
              <a:rPr lang="en-US" sz="1000" b="0" i="0" u="none" strike="noStrike" kern="1200" baseline="0" dirty="0" err="1">
                <a:solidFill>
                  <a:schemeClr val="tx1"/>
                </a:solidFill>
                <a:latin typeface="+mn-lt"/>
                <a:ea typeface="ＭＳ Ｐゴシック" charset="-128"/>
                <a:cs typeface="ＭＳ Ｐゴシック" charset="-128"/>
              </a:rPr>
              <a:t>higherorder</a:t>
            </a:r>
            <a:r>
              <a:rPr lang="en-US" sz="1000" b="0" i="0" u="none" strike="noStrike" kern="1200" baseline="0" dirty="0">
                <a:solidFill>
                  <a:schemeClr val="tx1"/>
                </a:solidFill>
                <a:latin typeface="+mn-lt"/>
                <a:ea typeface="ＭＳ Ｐゴシック" charset="-128"/>
                <a:cs typeface="ＭＳ Ｐゴシック" charset="-128"/>
              </a:rPr>
              <a:t> multiples in the hospital and at home.</a:t>
            </a:r>
          </a:p>
          <a:p>
            <a:endParaRPr lang="en-US" sz="1000" b="0" i="0" u="none" strike="noStrike" kern="1200" baseline="0" dirty="0">
              <a:solidFill>
                <a:schemeClr val="tx1"/>
              </a:solidFill>
              <a:latin typeface="+mn-lt"/>
              <a:ea typeface="ＭＳ Ｐゴシック" charset="-128"/>
            </a:endParaRPr>
          </a:p>
          <a:p>
            <a:r>
              <a:rPr lang="en-US" sz="1000" b="0" i="0" u="none" strike="noStrike" kern="1200" baseline="0" dirty="0">
                <a:solidFill>
                  <a:schemeClr val="tx1"/>
                </a:solidFill>
                <a:latin typeface="+mn-lt"/>
                <a:ea typeface="ＭＳ Ｐゴシック" charset="-128"/>
              </a:rPr>
              <a:t>(</a:t>
            </a:r>
            <a:r>
              <a:rPr lang="en-US" sz="1000" b="0" i="1" u="none" strike="noStrike" kern="1200" baseline="0" dirty="0">
                <a:solidFill>
                  <a:schemeClr val="tx1"/>
                </a:solidFill>
                <a:latin typeface="+mn-lt"/>
                <a:ea typeface="ＭＳ Ｐゴシック" charset="-128"/>
              </a:rPr>
              <a:t>Safe Sleep Recommendation #4)</a:t>
            </a:r>
            <a:endParaRPr lang="en-US" i="1" dirty="0">
              <a:latin typeface="+mj-lt"/>
              <a:ea typeface="ＭＳ Ｐゴシック" pitchFamily="34" charset="-128"/>
            </a:endParaRPr>
          </a:p>
          <a:p>
            <a:pPr>
              <a:lnSpc>
                <a:spcPct val="80000"/>
              </a:lnSpc>
              <a:spcBef>
                <a:spcPts val="496"/>
              </a:spcBef>
              <a:spcAft>
                <a:spcPts val="496"/>
              </a:spcAft>
            </a:pPr>
            <a:endParaRPr lang="en-US" dirty="0">
              <a:latin typeface="+mj-lt"/>
              <a:ea typeface="ＭＳ Ｐゴシック" pitchFamily="34" charset="-128"/>
            </a:endParaRPr>
          </a:p>
        </p:txBody>
      </p:sp>
      <p:sp>
        <p:nvSpPr>
          <p:cNvPr id="2" name="Date Placeholder 1">
            <a:extLst>
              <a:ext uri="{FF2B5EF4-FFF2-40B4-BE49-F238E27FC236}">
                <a16:creationId xmlns:a16="http://schemas.microsoft.com/office/drawing/2014/main" id="{F38701D0-A5FA-4492-B9DB-66BB9E8068D3}"/>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A55658BD-656F-40EA-8981-4AA10A4C575A}"/>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224C5E40-E43A-41B4-9482-A4546BF16C92}"/>
              </a:ext>
            </a:extLst>
          </p:cNvPr>
          <p:cNvSpPr>
            <a:spLocks noGrp="1"/>
          </p:cNvSpPr>
          <p:nvPr>
            <p:ph type="sldNum" sz="quarter" idx="5"/>
          </p:nvPr>
        </p:nvSpPr>
        <p:spPr/>
        <p:txBody>
          <a:bodyPr/>
          <a:lstStyle/>
          <a:p>
            <a:pPr>
              <a:defRPr/>
            </a:pPr>
            <a:fld id="{5535CEAB-F431-456D-B3ED-6A8BABC8F515}" type="slidenum">
              <a:rPr lang="en-US" smtClean="0"/>
              <a:pPr>
                <a:defRPr/>
              </a:pPr>
              <a:t>16</a:t>
            </a:fld>
            <a:endParaRPr lang="en-US"/>
          </a:p>
        </p:txBody>
      </p:sp>
    </p:spTree>
    <p:extLst>
      <p:ext uri="{BB962C8B-B14F-4D97-AF65-F5344CB8AC3E}">
        <p14:creationId xmlns:p14="http://schemas.microsoft.com/office/powerpoint/2010/main" val="2810478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a:t>A suggested alternative to a full-size crib is a safety approved portable crib as shown here.</a:t>
            </a:r>
          </a:p>
          <a:p>
            <a:endParaRPr lang="en-US" dirty="0">
              <a:ea typeface="ＭＳ Ｐゴシック" pitchFamily="34" charset="-128"/>
            </a:endParaRPr>
          </a:p>
          <a:p>
            <a:r>
              <a:rPr lang="en-US" dirty="0"/>
              <a:t>A crib, bassinet, portable crib, or play yard that conforms to the safety standards of the Consumer Product Safety Commission (CPSC), including those for slat spacing less than 2-3/8 inches, snugly fitting and firm mattresses, and no drop sides, is recommended. In addition, parents and providers should check to make sure that the product has not been recalled. This is particularly important for used cribs. Cribs with missing hardware should not be used, nor should the parent or provider attempt to fix broken components of a crib, because many deaths are associated with cribs that are broken or with missing parts (including those that have presumably been fixed). Local organizations throughout the United States can help to provide low-cost or free cribs or play yards for families with financial constraints.</a:t>
            </a:r>
          </a:p>
          <a:p>
            <a:endParaRPr lang="en-US" dirty="0"/>
          </a:p>
          <a:p>
            <a:r>
              <a:rPr lang="en-US" i="1" dirty="0"/>
              <a:t>(Safe Sleep Recommendation</a:t>
            </a:r>
            <a:r>
              <a:rPr lang="en-US" i="1" baseline="0" dirty="0"/>
              <a:t> #2)</a:t>
            </a:r>
            <a:endParaRPr lang="en-US" i="1" dirty="0"/>
          </a:p>
        </p:txBody>
      </p:sp>
      <p:sp>
        <p:nvSpPr>
          <p:cNvPr id="2" name="Date Placeholder 1">
            <a:extLst>
              <a:ext uri="{FF2B5EF4-FFF2-40B4-BE49-F238E27FC236}">
                <a16:creationId xmlns:a16="http://schemas.microsoft.com/office/drawing/2014/main" id="{4DC23DF8-11BF-491B-AC15-90C52F79AB6A}"/>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601BA410-09E8-4724-A8B3-0B52B7AB3898}"/>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9E6C4017-EDAE-47B1-B17F-949C5D2589E5}"/>
              </a:ext>
            </a:extLst>
          </p:cNvPr>
          <p:cNvSpPr>
            <a:spLocks noGrp="1"/>
          </p:cNvSpPr>
          <p:nvPr>
            <p:ph type="sldNum" sz="quarter" idx="5"/>
          </p:nvPr>
        </p:nvSpPr>
        <p:spPr/>
        <p:txBody>
          <a:bodyPr/>
          <a:lstStyle/>
          <a:p>
            <a:pPr>
              <a:defRPr/>
            </a:pPr>
            <a:fld id="{5535CEAB-F431-456D-B3ED-6A8BABC8F515}" type="slidenum">
              <a:rPr lang="en-US" smtClean="0"/>
              <a:pPr>
                <a:defRPr/>
              </a:pPr>
              <a:t>17</a:t>
            </a:fld>
            <a:endParaRPr lang="en-US"/>
          </a:p>
        </p:txBody>
      </p:sp>
    </p:spTree>
    <p:extLst>
      <p:ext uri="{BB962C8B-B14F-4D97-AF65-F5344CB8AC3E}">
        <p14:creationId xmlns:p14="http://schemas.microsoft.com/office/powerpoint/2010/main" val="3916566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xfrm>
            <a:off x="695638" y="4156076"/>
            <a:ext cx="5558801" cy="4387612"/>
          </a:xfrm>
          <a:noFill/>
        </p:spPr>
        <p:txBody>
          <a:bodyPr wrap="square" numCol="1" anchor="t" anchorCtr="0" compatLnSpc="1">
            <a:prstTxWarp prst="textNoShape">
              <a:avLst/>
            </a:prstTxWarp>
            <a:noAutofit/>
          </a:bodyPr>
          <a:lstStyle/>
          <a:p>
            <a:r>
              <a:rPr lang="en-US" dirty="0"/>
              <a:t>Like these photos depict room sharing without bedsharing is the safest sleep environment. Bedside sleepers are attached to the side of the parental bed. The CPSC has published safety standards for these products, and they may be considered by some parents as an option. However, there are no CPSC safety standards for in-bed sleepers. The task force cannot make a recommendation for or against the use of either bedside sleepers or in-bed sleepers, because there have been no studies examining the association between these products and SIDS or unintentional injury and death, including suffocation.</a:t>
            </a:r>
          </a:p>
          <a:p>
            <a:endParaRPr lang="en-US" dirty="0">
              <a:ea typeface="ＭＳ Ｐゴシック" pitchFamily="34" charset="-128"/>
            </a:endParaRPr>
          </a:p>
          <a:p>
            <a:r>
              <a:rPr lang="en-US" dirty="0"/>
              <a:t>Infants should not be placed for sleep on beds, because of the risk of entrapment and suffocation.</a:t>
            </a:r>
          </a:p>
          <a:p>
            <a:endParaRPr lang="en-US" dirty="0">
              <a:ea typeface="ＭＳ Ｐゴシック" pitchFamily="34" charset="-128"/>
            </a:endParaRPr>
          </a:p>
          <a:p>
            <a:r>
              <a:rPr lang="en-US" i="1" dirty="0">
                <a:ea typeface="ＭＳ Ｐゴシック" pitchFamily="34" charset="-128"/>
              </a:rPr>
              <a:t>(Recommendation</a:t>
            </a:r>
            <a:r>
              <a:rPr lang="en-US" i="1" baseline="0" dirty="0">
                <a:ea typeface="ＭＳ Ｐゴシック" pitchFamily="34" charset="-128"/>
              </a:rPr>
              <a:t> #2)</a:t>
            </a:r>
            <a:endParaRPr lang="en-US" i="1" dirty="0">
              <a:ea typeface="ＭＳ Ｐゴシック" pitchFamily="34" charset="-128"/>
            </a:endParaRPr>
          </a:p>
        </p:txBody>
      </p:sp>
      <p:sp>
        <p:nvSpPr>
          <p:cNvPr id="2" name="Date Placeholder 1">
            <a:extLst>
              <a:ext uri="{FF2B5EF4-FFF2-40B4-BE49-F238E27FC236}">
                <a16:creationId xmlns:a16="http://schemas.microsoft.com/office/drawing/2014/main" id="{4272D992-B5AC-4DBE-B3E9-929AEDC4F970}"/>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BCC88FF6-2FFE-40C4-8DDF-9BEC6B3F6C7A}"/>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6E491FAD-2A1A-4CE1-8864-466A4FD8CC41}"/>
              </a:ext>
            </a:extLst>
          </p:cNvPr>
          <p:cNvSpPr>
            <a:spLocks noGrp="1"/>
          </p:cNvSpPr>
          <p:nvPr>
            <p:ph type="sldNum" sz="quarter" idx="5"/>
          </p:nvPr>
        </p:nvSpPr>
        <p:spPr/>
        <p:txBody>
          <a:bodyPr/>
          <a:lstStyle/>
          <a:p>
            <a:pPr>
              <a:defRPr/>
            </a:pPr>
            <a:fld id="{5535CEAB-F431-456D-B3ED-6A8BABC8F515}" type="slidenum">
              <a:rPr lang="en-US" smtClean="0"/>
              <a:pPr>
                <a:defRPr/>
              </a:pPr>
              <a:t>18</a:t>
            </a:fld>
            <a:endParaRPr lang="en-US"/>
          </a:p>
        </p:txBody>
      </p:sp>
    </p:spTree>
    <p:extLst>
      <p:ext uri="{BB962C8B-B14F-4D97-AF65-F5344CB8AC3E}">
        <p14:creationId xmlns:p14="http://schemas.microsoft.com/office/powerpoint/2010/main" val="381515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ea typeface="ＭＳ Ｐゴシック" pitchFamily="34" charset="-128"/>
              </a:rPr>
              <a:t>This photo</a:t>
            </a:r>
            <a:r>
              <a:rPr lang="en-US" baseline="0" dirty="0">
                <a:ea typeface="ＭＳ Ｐゴシック" pitchFamily="34" charset="-128"/>
              </a:rPr>
              <a:t> is from a magazine spread displaying </a:t>
            </a:r>
            <a:r>
              <a:rPr lang="en-US" dirty="0">
                <a:ea typeface="ＭＳ Ｐゴシック" pitchFamily="34" charset="-128"/>
              </a:rPr>
              <a:t>Jennifer Lopez’ nursery for her</a:t>
            </a:r>
            <a:r>
              <a:rPr lang="en-US" baseline="0" dirty="0">
                <a:ea typeface="ＭＳ Ｐゴシック" pitchFamily="34" charset="-128"/>
              </a:rPr>
              <a:t> twins.</a:t>
            </a:r>
            <a:r>
              <a:rPr lang="en-US" dirty="0">
                <a:ea typeface="ＭＳ Ｐゴシック" pitchFamily="34" charset="-128"/>
              </a:rPr>
              <a:t> </a:t>
            </a:r>
          </a:p>
          <a:p>
            <a:pPr eaLnBrk="1" hangingPunct="1">
              <a:spcBef>
                <a:spcPct val="0"/>
              </a:spcBef>
            </a:pPr>
            <a:r>
              <a:rPr lang="en-US" dirty="0">
                <a:ea typeface="ＭＳ Ｐゴシック" pitchFamily="34" charset="-128"/>
              </a:rPr>
              <a:t>How many unsafe sleep items do you see in this picture: Stuffed animals, Bumpers, Fluffy blankets?</a:t>
            </a:r>
          </a:p>
          <a:p>
            <a:pPr eaLnBrk="1" hangingPunct="1">
              <a:spcBef>
                <a:spcPct val="0"/>
              </a:spcBef>
            </a:pPr>
            <a:endParaRPr lang="en-US" dirty="0"/>
          </a:p>
          <a:p>
            <a:pPr eaLnBrk="1" hangingPunct="1">
              <a:spcBef>
                <a:spcPct val="0"/>
              </a:spcBef>
            </a:pPr>
            <a:r>
              <a:rPr lang="en-US" dirty="0"/>
              <a:t>Soft materials or objects, such as pillows, quilts, comforters, or sheepskins, even if covered by a sheet, should not be placed under a sleeping infant. </a:t>
            </a:r>
          </a:p>
          <a:p>
            <a:pPr eaLnBrk="1" hangingPunct="1">
              <a:spcBef>
                <a:spcPct val="0"/>
              </a:spcBef>
            </a:pPr>
            <a:endParaRPr lang="en-US" dirty="0">
              <a:ea typeface="ＭＳ Ｐゴシック" pitchFamily="34" charset="-128"/>
            </a:endParaRPr>
          </a:p>
          <a:p>
            <a:pPr eaLnBrk="1" hangingPunct="1">
              <a:spcBef>
                <a:spcPct val="0"/>
              </a:spcBef>
            </a:pPr>
            <a:r>
              <a:rPr lang="en-US" dirty="0"/>
              <a:t>In addition, portable bed rails should not be used with infants, because of the risk of entrapment and strangulation.</a:t>
            </a:r>
          </a:p>
          <a:p>
            <a:pPr eaLnBrk="1" hangingPunct="1">
              <a:spcBef>
                <a:spcPct val="0"/>
              </a:spcBef>
            </a:pPr>
            <a:endParaRPr lang="en-US" dirty="0">
              <a:ea typeface="ＭＳ Ｐゴシック" pitchFamily="34" charset="-128"/>
            </a:endParaRPr>
          </a:p>
          <a:p>
            <a:pPr eaLnBrk="1" hangingPunct="1">
              <a:spcBef>
                <a:spcPct val="0"/>
              </a:spcBef>
            </a:pPr>
            <a:r>
              <a:rPr lang="en-US" dirty="0"/>
              <a:t>The infant should sleep in an area free of hazards, such as dangling cords, electric wires, and window-covering cords, because these may present a strangulation risk.</a:t>
            </a:r>
          </a:p>
          <a:p>
            <a:pPr eaLnBrk="1" hangingPunct="1">
              <a:spcBef>
                <a:spcPct val="0"/>
              </a:spcBef>
            </a:pPr>
            <a:endParaRPr lang="en-US" dirty="0">
              <a:ea typeface="ＭＳ Ｐゴシック" pitchFamily="34" charset="-128"/>
            </a:endParaRPr>
          </a:p>
          <a:p>
            <a:pPr eaLnBrk="1" hangingPunct="1">
              <a:spcBef>
                <a:spcPct val="0"/>
              </a:spcBef>
            </a:pPr>
            <a:r>
              <a:rPr lang="en-US" i="1" dirty="0">
                <a:ea typeface="ＭＳ Ｐゴシック" pitchFamily="34" charset="-128"/>
              </a:rPr>
              <a:t>(Safe Sleep Recommendation</a:t>
            </a:r>
            <a:r>
              <a:rPr lang="en-US" i="1" baseline="0" dirty="0">
                <a:ea typeface="ＭＳ Ｐゴシック" pitchFamily="34" charset="-128"/>
              </a:rPr>
              <a:t> #2)</a:t>
            </a:r>
            <a:endParaRPr lang="en-US" i="1" dirty="0">
              <a:ea typeface="ＭＳ Ｐゴシック" pitchFamily="34" charset="-128"/>
            </a:endParaRPr>
          </a:p>
        </p:txBody>
      </p:sp>
      <p:sp>
        <p:nvSpPr>
          <p:cNvPr id="2" name="Date Placeholder 1">
            <a:extLst>
              <a:ext uri="{FF2B5EF4-FFF2-40B4-BE49-F238E27FC236}">
                <a16:creationId xmlns:a16="http://schemas.microsoft.com/office/drawing/2014/main" id="{A42A7667-285D-4F1E-BDB5-4901F4CF8153}"/>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DE262B53-5F6D-4412-A18D-AEA0FE8990A4}"/>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2F33E50C-52B4-46AE-8F49-7A0EB10684E6}"/>
              </a:ext>
            </a:extLst>
          </p:cNvPr>
          <p:cNvSpPr>
            <a:spLocks noGrp="1"/>
          </p:cNvSpPr>
          <p:nvPr>
            <p:ph type="sldNum" sz="quarter" idx="5"/>
          </p:nvPr>
        </p:nvSpPr>
        <p:spPr/>
        <p:txBody>
          <a:bodyPr/>
          <a:lstStyle/>
          <a:p>
            <a:pPr>
              <a:defRPr/>
            </a:pPr>
            <a:fld id="{5535CEAB-F431-456D-B3ED-6A8BABC8F515}" type="slidenum">
              <a:rPr lang="en-US" smtClean="0"/>
              <a:pPr>
                <a:defRPr/>
              </a:pPr>
              <a:t>19</a:t>
            </a:fld>
            <a:endParaRPr lang="en-US"/>
          </a:p>
        </p:txBody>
      </p:sp>
    </p:spTree>
    <p:extLst>
      <p:ext uri="{BB962C8B-B14F-4D97-AF65-F5344CB8AC3E}">
        <p14:creationId xmlns:p14="http://schemas.microsoft.com/office/powerpoint/2010/main" val="3840226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Sitting devices, such as car seats, strollers, swings, infant carriers, and infant slings, are not recommended for routine sleep in the hospital or at home, particularly for young infants. Infants who are younger than 4 months are particularly at risk, because they may assume positions that can create a risk of suffocation or airway obstruction or may not be able to move out of a potentially asphyxiating situation.</a:t>
            </a:r>
          </a:p>
          <a:p>
            <a:pPr marL="168278" indent="-168278">
              <a:buFont typeface="Arial" panose="020B0604020202020204" pitchFamily="34" charset="0"/>
              <a:buChar char="•"/>
            </a:pPr>
            <a:r>
              <a:rPr lang="en-US" dirty="0"/>
              <a:t> When infant slings and cloth carriers are used for carrying, it is important to ensure that the infant’s head is up and above the fabric, the face is visible, and the nose and mouth are clear of obstructions.</a:t>
            </a:r>
            <a:r>
              <a:rPr lang="en-US" baseline="30000" dirty="0"/>
              <a:t> </a:t>
            </a:r>
            <a:r>
              <a:rPr lang="en-US" dirty="0"/>
              <a:t>After nursing, the infant should be repositioned in the sling so that the head is up, is clear of fabric, and is not against the adult’s body or the sling. </a:t>
            </a:r>
          </a:p>
          <a:p>
            <a:pPr marL="168278" indent="-168278">
              <a:buFont typeface="Arial" panose="020B0604020202020204" pitchFamily="34" charset="0"/>
              <a:buChar char="•"/>
            </a:pPr>
            <a:r>
              <a:rPr lang="en-US" dirty="0"/>
              <a:t>If an infant falls asleep in a sitting device, he or she should be removed from the product and moved to a crib or other appropriate flat surface as soon as is safe and practical.</a:t>
            </a:r>
          </a:p>
          <a:p>
            <a:pPr marL="168278" indent="-168278">
              <a:buFont typeface="Arial" panose="020B0604020202020204" pitchFamily="34" charset="0"/>
              <a:buChar char="•"/>
            </a:pPr>
            <a:r>
              <a:rPr lang="en-US" dirty="0"/>
              <a:t>Car seats and similar products are not stable on a crib mattress or other elevated surfaces. Infants should not be left unattended in car seats and similar products, nor should they be placed or left in car seats and similar products with the straps unbuckled or partially buckled.</a:t>
            </a:r>
            <a:endParaRPr lang="en-US" baseline="30000" dirty="0"/>
          </a:p>
          <a:p>
            <a:pPr marL="168278" indent="-168278">
              <a:buFont typeface="Arial" panose="020B0604020202020204" pitchFamily="34" charset="0"/>
              <a:buChar char="•"/>
            </a:pPr>
            <a:r>
              <a:rPr lang="en-US" dirty="0"/>
              <a:t>Car seat covers</a:t>
            </a:r>
            <a:r>
              <a:rPr lang="en-US" baseline="0" dirty="0"/>
              <a:t> </a:t>
            </a:r>
            <a:r>
              <a:rPr lang="en-US" dirty="0"/>
              <a:t>should only be used outdoors, as they increase the risk of overheating, as well as trap CO2 in the area the baby is breathing, increasing the risk of suffocation.</a:t>
            </a:r>
          </a:p>
          <a:p>
            <a:pPr marL="168278" indent="-168278">
              <a:buFont typeface="Arial" panose="020B0604020202020204" pitchFamily="34" charset="0"/>
              <a:buChar char="•"/>
            </a:pPr>
            <a:r>
              <a:rPr lang="en-US" dirty="0"/>
              <a:t>Fisher Price Rock n Play has been recalled by the Consumer Product Safety Commission as of April 2019 and should not be used.</a:t>
            </a:r>
          </a:p>
          <a:p>
            <a:endParaRPr lang="en-US" dirty="0"/>
          </a:p>
          <a:p>
            <a:r>
              <a:rPr lang="en-US" i="1" dirty="0"/>
              <a:t>(Recommendation #2)</a:t>
            </a:r>
          </a:p>
        </p:txBody>
      </p:sp>
      <p:sp>
        <p:nvSpPr>
          <p:cNvPr id="4" name="Date Placeholder 3">
            <a:extLst>
              <a:ext uri="{FF2B5EF4-FFF2-40B4-BE49-F238E27FC236}">
                <a16:creationId xmlns:a16="http://schemas.microsoft.com/office/drawing/2014/main" id="{C2CC7C2B-5A66-4F0A-9CEE-ECCC09ECCF41}"/>
              </a:ext>
            </a:extLst>
          </p:cNvPr>
          <p:cNvSpPr>
            <a:spLocks noGrp="1"/>
          </p:cNvSpPr>
          <p:nvPr>
            <p:ph type="dt" idx="1"/>
          </p:nvPr>
        </p:nvSpPr>
        <p:spPr/>
        <p:txBody>
          <a:bodyPr/>
          <a:lstStyle/>
          <a:p>
            <a:pPr>
              <a:defRPr/>
            </a:pPr>
            <a:r>
              <a:rPr lang="en-US"/>
              <a:t>9/19/2019</a:t>
            </a:r>
          </a:p>
        </p:txBody>
      </p:sp>
      <p:sp>
        <p:nvSpPr>
          <p:cNvPr id="5" name="Footer Placeholder 4">
            <a:extLst>
              <a:ext uri="{FF2B5EF4-FFF2-40B4-BE49-F238E27FC236}">
                <a16:creationId xmlns:a16="http://schemas.microsoft.com/office/drawing/2014/main" id="{8B318A27-3B9C-4514-B1AF-D76AA3E3F3F9}"/>
              </a:ext>
            </a:extLst>
          </p:cNvPr>
          <p:cNvSpPr>
            <a:spLocks noGrp="1"/>
          </p:cNvSpPr>
          <p:nvPr>
            <p:ph type="ftr" sz="quarter" idx="4"/>
          </p:nvPr>
        </p:nvSpPr>
        <p:spPr/>
        <p:txBody>
          <a:bodyPr/>
          <a:lstStyle/>
          <a:p>
            <a:pPr>
              <a:defRPr/>
            </a:pPr>
            <a:r>
              <a:rPr lang="en-US"/>
              <a:t>KIDS Network--kidsks.org</a:t>
            </a:r>
          </a:p>
        </p:txBody>
      </p:sp>
      <p:sp>
        <p:nvSpPr>
          <p:cNvPr id="6" name="Slide Number Placeholder 5">
            <a:extLst>
              <a:ext uri="{FF2B5EF4-FFF2-40B4-BE49-F238E27FC236}">
                <a16:creationId xmlns:a16="http://schemas.microsoft.com/office/drawing/2014/main" id="{B23F9861-B987-40AF-8BF3-7DF3633D8A12}"/>
              </a:ext>
            </a:extLst>
          </p:cNvPr>
          <p:cNvSpPr>
            <a:spLocks noGrp="1"/>
          </p:cNvSpPr>
          <p:nvPr>
            <p:ph type="sldNum" sz="quarter" idx="5"/>
          </p:nvPr>
        </p:nvSpPr>
        <p:spPr/>
        <p:txBody>
          <a:bodyPr/>
          <a:lstStyle/>
          <a:p>
            <a:pPr>
              <a:defRPr/>
            </a:pPr>
            <a:fld id="{5535CEAB-F431-456D-B3ED-6A8BABC8F515}" type="slidenum">
              <a:rPr lang="en-US" smtClean="0"/>
              <a:pPr>
                <a:defRPr/>
              </a:pPr>
              <a:t>20</a:t>
            </a:fld>
            <a:endParaRPr lang="en-US"/>
          </a:p>
        </p:txBody>
      </p:sp>
    </p:spTree>
    <p:extLst>
      <p:ext uri="{BB962C8B-B14F-4D97-AF65-F5344CB8AC3E}">
        <p14:creationId xmlns:p14="http://schemas.microsoft.com/office/powerpoint/2010/main" val="1695731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Be particularly wary of devices that claim to reduce the risk of SIDS. Examples include, but are not limited to, wedges and positioners and other devices placed in the adult bed for the purpose of positioning or separating the infant from others in the bed. Crib mattresses also have been developed to improve the dispersion of carbon dioxide in the event that the infant ends up in the prone position during sleep. Although data do not support the claim of carbon dioxide dispersion unless there is an active dispersal component,</a:t>
            </a:r>
            <a:r>
              <a:rPr lang="en-US" baseline="30000" dirty="0"/>
              <a:t> </a:t>
            </a:r>
            <a:r>
              <a:rPr lang="en-US" dirty="0"/>
              <a:t>there is no harm in using these mattresses if they meet standard safety requirements. However, there is no evidence that any of these devices reduce the risk of SIDS. Importantly, the use of products claiming to increase sleep safety does not diminish the importance of following recommended safe sleep practices. Information about a specific product can be found on the CPSC Web site (</a:t>
            </a:r>
            <a:r>
              <a:rPr lang="en-US" dirty="0">
                <a:hlinkClick r:id="rId3"/>
              </a:rPr>
              <a:t>www.cpsc.gov</a:t>
            </a:r>
            <a:r>
              <a:rPr lang="en-US" dirty="0"/>
              <a:t>). </a:t>
            </a:r>
          </a:p>
          <a:p>
            <a:endParaRPr lang="en-US" dirty="0">
              <a:ea typeface="ＭＳ Ｐゴシック" pitchFamily="34" charset="-128"/>
            </a:endParaRPr>
          </a:p>
          <a:p>
            <a:r>
              <a:rPr lang="en-US" i="1" dirty="0">
                <a:ea typeface="ＭＳ Ｐゴシック" pitchFamily="34" charset="-128"/>
              </a:rPr>
              <a:t>(Safe Sleep Recommendation #12)</a:t>
            </a:r>
          </a:p>
        </p:txBody>
      </p:sp>
      <p:sp>
        <p:nvSpPr>
          <p:cNvPr id="2" name="Date Placeholder 1">
            <a:extLst>
              <a:ext uri="{FF2B5EF4-FFF2-40B4-BE49-F238E27FC236}">
                <a16:creationId xmlns:a16="http://schemas.microsoft.com/office/drawing/2014/main" id="{8B9A3713-41E8-4E04-B59D-2F0E19D9C611}"/>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5937C42A-6625-4079-93A4-7708ED9A6504}"/>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AB1CC9A3-92E0-4FA6-AF46-506DE920291E}"/>
              </a:ext>
            </a:extLst>
          </p:cNvPr>
          <p:cNvSpPr>
            <a:spLocks noGrp="1"/>
          </p:cNvSpPr>
          <p:nvPr>
            <p:ph type="sldNum" sz="quarter" idx="5"/>
          </p:nvPr>
        </p:nvSpPr>
        <p:spPr/>
        <p:txBody>
          <a:bodyPr/>
          <a:lstStyle/>
          <a:p>
            <a:pPr>
              <a:defRPr/>
            </a:pPr>
            <a:fld id="{5535CEAB-F431-456D-B3ED-6A8BABC8F515}" type="slidenum">
              <a:rPr lang="en-US" smtClean="0"/>
              <a:pPr>
                <a:defRPr/>
              </a:pPr>
              <a:t>21</a:t>
            </a:fld>
            <a:endParaRPr lang="en-US"/>
          </a:p>
        </p:txBody>
      </p:sp>
    </p:spTree>
    <p:extLst>
      <p:ext uri="{BB962C8B-B14F-4D97-AF65-F5344CB8AC3E}">
        <p14:creationId xmlns:p14="http://schemas.microsoft.com/office/powerpoint/2010/main" val="303020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2413" y="509588"/>
            <a:ext cx="3919537" cy="2941637"/>
          </a:xfrm>
        </p:spPr>
      </p:sp>
      <p:sp>
        <p:nvSpPr>
          <p:cNvPr id="3" name="Notes Placeholder 2"/>
          <p:cNvSpPr>
            <a:spLocks noGrp="1"/>
          </p:cNvSpPr>
          <p:nvPr>
            <p:ph type="body" idx="1"/>
          </p:nvPr>
        </p:nvSpPr>
        <p:spPr>
          <a:xfrm>
            <a:off x="695638" y="3704524"/>
            <a:ext cx="5558801" cy="4157497"/>
          </a:xfrm>
        </p:spPr>
        <p:txBody>
          <a:bodyPr/>
          <a:lstStyle/>
          <a:p>
            <a:pPr eaLnBrk="1" hangingPunct="1">
              <a:defRPr/>
            </a:pPr>
            <a:r>
              <a:rPr lang="en-US" i="1" dirty="0">
                <a:ea typeface="ＭＳ Ｐゴシック" pitchFamily="34" charset="-128"/>
              </a:rPr>
              <a:t>The purpose of</a:t>
            </a:r>
            <a:r>
              <a:rPr lang="en-US" i="1" baseline="0" dirty="0">
                <a:ea typeface="ＭＳ Ｐゴシック" pitchFamily="34" charset="-128"/>
              </a:rPr>
              <a:t> today’s presentation is to reduce sleep related deaths. To do so, we must first define what constitutes a sleep related death. </a:t>
            </a:r>
          </a:p>
          <a:p>
            <a:pPr eaLnBrk="1" hangingPunct="1">
              <a:defRPr/>
            </a:pPr>
            <a:endParaRPr lang="en-US" i="1" dirty="0">
              <a:ea typeface="ＭＳ Ｐゴシック" pitchFamily="34" charset="-128"/>
            </a:endParaRPr>
          </a:p>
          <a:p>
            <a:pPr eaLnBrk="1" hangingPunct="1">
              <a:defRPr/>
            </a:pPr>
            <a:r>
              <a:rPr lang="en-US" i="1" dirty="0">
                <a:ea typeface="ＭＳ Ｐゴシック" pitchFamily="34" charset="-128"/>
              </a:rPr>
              <a:t>SUID (Sudden Unexpected</a:t>
            </a:r>
            <a:r>
              <a:rPr lang="en-US" i="1" baseline="0" dirty="0">
                <a:ea typeface="ＭＳ Ｐゴシック" pitchFamily="34" charset="-128"/>
              </a:rPr>
              <a:t> Infant Death) is a </a:t>
            </a:r>
            <a:r>
              <a:rPr lang="en-US" dirty="0"/>
              <a:t>death of an infant less than 1 year of age that occurs suddenly and unexpectedly. After a full investigation, these deaths may be diagnosed as suffocation, asphyxia, entrapment, infection, ingestions, metabolic diseases, cardiac arrhythmias, trauma, either accidental or non-accidental, or SIDS. </a:t>
            </a:r>
          </a:p>
          <a:p>
            <a:pPr eaLnBrk="1" hangingPunct="1">
              <a:defRPr/>
            </a:pPr>
            <a:endParaRPr lang="en-US" dirty="0"/>
          </a:p>
          <a:p>
            <a:pPr eaLnBrk="1" hangingPunct="1">
              <a:defRPr/>
            </a:pPr>
            <a:r>
              <a:rPr lang="en-US" dirty="0"/>
              <a:t>Accidental</a:t>
            </a:r>
            <a:r>
              <a:rPr lang="en-US" baseline="0" dirty="0"/>
              <a:t> suffocation or strangulation in bed (ASSB) is a classification used when the terms such as asphyxia, suffocation or strangulation are reported, along with the terms bed or crib in the investigation report.</a:t>
            </a:r>
          </a:p>
          <a:p>
            <a:pPr eaLnBrk="1" hangingPunct="1">
              <a:defRPr/>
            </a:pPr>
            <a:endParaRPr lang="en-US" dirty="0"/>
          </a:p>
          <a:p>
            <a:pPr eaLnBrk="1" hangingPunct="1">
              <a:defRPr/>
            </a:pPr>
            <a:r>
              <a:rPr lang="en-US" dirty="0"/>
              <a:t>In some cases, where the evidence is not clear or not enough information is available, the death is considered of undetermined cause</a:t>
            </a:r>
            <a:r>
              <a:rPr lang="en-US" baseline="0" dirty="0"/>
              <a:t> or unknown.</a:t>
            </a:r>
            <a:endParaRPr lang="en-US" dirty="0"/>
          </a:p>
          <a:p>
            <a:endParaRPr lang="en-US" dirty="0"/>
          </a:p>
        </p:txBody>
      </p:sp>
      <p:sp>
        <p:nvSpPr>
          <p:cNvPr id="4" name="Date Placeholder 3">
            <a:extLst>
              <a:ext uri="{FF2B5EF4-FFF2-40B4-BE49-F238E27FC236}">
                <a16:creationId xmlns:a16="http://schemas.microsoft.com/office/drawing/2014/main" id="{84978D0F-A1F6-4FBA-96F9-8E8D41DE7D69}"/>
              </a:ext>
            </a:extLst>
          </p:cNvPr>
          <p:cNvSpPr>
            <a:spLocks noGrp="1"/>
          </p:cNvSpPr>
          <p:nvPr>
            <p:ph type="dt" idx="1"/>
          </p:nvPr>
        </p:nvSpPr>
        <p:spPr/>
        <p:txBody>
          <a:bodyPr/>
          <a:lstStyle/>
          <a:p>
            <a:pPr>
              <a:defRPr/>
            </a:pPr>
            <a:r>
              <a:rPr lang="en-US"/>
              <a:t>9/19/2019</a:t>
            </a:r>
          </a:p>
        </p:txBody>
      </p:sp>
      <p:sp>
        <p:nvSpPr>
          <p:cNvPr id="5" name="Footer Placeholder 4">
            <a:extLst>
              <a:ext uri="{FF2B5EF4-FFF2-40B4-BE49-F238E27FC236}">
                <a16:creationId xmlns:a16="http://schemas.microsoft.com/office/drawing/2014/main" id="{6204E19B-116B-403F-8311-A81348D9620E}"/>
              </a:ext>
            </a:extLst>
          </p:cNvPr>
          <p:cNvSpPr>
            <a:spLocks noGrp="1"/>
          </p:cNvSpPr>
          <p:nvPr>
            <p:ph type="ftr" sz="quarter" idx="4"/>
          </p:nvPr>
        </p:nvSpPr>
        <p:spPr/>
        <p:txBody>
          <a:bodyPr/>
          <a:lstStyle/>
          <a:p>
            <a:pPr>
              <a:defRPr/>
            </a:pPr>
            <a:r>
              <a:rPr lang="en-US"/>
              <a:t>KIDS Network--kidsks.org</a:t>
            </a:r>
          </a:p>
        </p:txBody>
      </p:sp>
      <p:sp>
        <p:nvSpPr>
          <p:cNvPr id="6" name="Slide Number Placeholder 5">
            <a:extLst>
              <a:ext uri="{FF2B5EF4-FFF2-40B4-BE49-F238E27FC236}">
                <a16:creationId xmlns:a16="http://schemas.microsoft.com/office/drawing/2014/main" id="{B6AF4B18-0F73-433A-B2C5-F2D066C78E6C}"/>
              </a:ext>
            </a:extLst>
          </p:cNvPr>
          <p:cNvSpPr>
            <a:spLocks noGrp="1"/>
          </p:cNvSpPr>
          <p:nvPr>
            <p:ph type="sldNum" sz="quarter" idx="5"/>
          </p:nvPr>
        </p:nvSpPr>
        <p:spPr/>
        <p:txBody>
          <a:bodyPr/>
          <a:lstStyle/>
          <a:p>
            <a:pPr>
              <a:defRPr/>
            </a:pPr>
            <a:fld id="{5535CEAB-F431-456D-B3ED-6A8BABC8F515}" type="slidenum">
              <a:rPr lang="en-US" smtClean="0"/>
              <a:pPr>
                <a:defRPr/>
              </a:pPr>
              <a:t>4</a:t>
            </a:fld>
            <a:endParaRPr lang="en-US"/>
          </a:p>
        </p:txBody>
      </p:sp>
    </p:spTree>
    <p:extLst>
      <p:ext uri="{BB962C8B-B14F-4D97-AF65-F5344CB8AC3E}">
        <p14:creationId xmlns:p14="http://schemas.microsoft.com/office/powerpoint/2010/main" val="381602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8">
              <a:defRPr/>
            </a:pPr>
            <a:r>
              <a:rPr lang="en-US" dirty="0"/>
              <a:t>Some people are promoting the idea of babies sleeping in cardboard boxes. Many parents assume that a product must be safe if it is allowed to be sold. But to date, none of the boxes meet Consumer Product Safety Commission standards, because no safety standards have been set.	</a:t>
            </a:r>
          </a:p>
          <a:p>
            <a:endParaRPr lang="en-US" dirty="0"/>
          </a:p>
          <a:p>
            <a:r>
              <a:rPr lang="en-US" dirty="0"/>
              <a:t>National organizations, such as the American Academy of Pediatrics (AAP) and the National Institute of Child Health and Human Development, have raised concerns regarding infant sleep boxes: </a:t>
            </a:r>
          </a:p>
          <a:p>
            <a:pPr lvl="0"/>
            <a:r>
              <a:rPr lang="en-US" dirty="0"/>
              <a:t>Potential poor air flow.</a:t>
            </a:r>
          </a:p>
          <a:p>
            <a:pPr lvl="0"/>
            <a:r>
              <a:rPr lang="en-US" dirty="0"/>
              <a:t>May tip over if placed on an unstable surface.</a:t>
            </a:r>
          </a:p>
          <a:p>
            <a:pPr lvl="0"/>
            <a:r>
              <a:rPr lang="en-US" dirty="0"/>
              <a:t>Infant weight and age limits are higher than those for a safety-approved bassinet, yet boxes for sale have a smaller sleep surface. </a:t>
            </a:r>
          </a:p>
          <a:p>
            <a:pPr lvl="0"/>
            <a:r>
              <a:rPr lang="en-US" dirty="0"/>
              <a:t>Cardboard is flammable. </a:t>
            </a:r>
          </a:p>
          <a:p>
            <a:pPr lvl="0"/>
            <a:r>
              <a:rPr lang="en-US" dirty="0"/>
              <a:t>Structural damage due to moisture or wear and tear. </a:t>
            </a:r>
          </a:p>
          <a:p>
            <a:pPr lvl="0"/>
            <a:r>
              <a:rPr lang="en-US" dirty="0"/>
              <a:t>Access to baby by pets and animals.</a:t>
            </a:r>
          </a:p>
          <a:p>
            <a:pPr lvl="0"/>
            <a:r>
              <a:rPr lang="en-US" dirty="0"/>
              <a:t>Cardboard attracts rodents and roaches.</a:t>
            </a:r>
          </a:p>
          <a:p>
            <a:endParaRPr lang="en-US" dirty="0"/>
          </a:p>
        </p:txBody>
      </p:sp>
      <p:sp>
        <p:nvSpPr>
          <p:cNvPr id="4" name="Date Placeholder 3">
            <a:extLst>
              <a:ext uri="{FF2B5EF4-FFF2-40B4-BE49-F238E27FC236}">
                <a16:creationId xmlns:a16="http://schemas.microsoft.com/office/drawing/2014/main" id="{BDCAFD40-CE1E-4FD8-B7B5-8A9ECB5F0B5A}"/>
              </a:ext>
            </a:extLst>
          </p:cNvPr>
          <p:cNvSpPr>
            <a:spLocks noGrp="1"/>
          </p:cNvSpPr>
          <p:nvPr>
            <p:ph type="dt" idx="1"/>
          </p:nvPr>
        </p:nvSpPr>
        <p:spPr/>
        <p:txBody>
          <a:bodyPr/>
          <a:lstStyle/>
          <a:p>
            <a:pPr>
              <a:defRPr/>
            </a:pPr>
            <a:r>
              <a:rPr lang="en-US"/>
              <a:t>9/19/2019</a:t>
            </a:r>
          </a:p>
        </p:txBody>
      </p:sp>
      <p:sp>
        <p:nvSpPr>
          <p:cNvPr id="5" name="Footer Placeholder 4">
            <a:extLst>
              <a:ext uri="{FF2B5EF4-FFF2-40B4-BE49-F238E27FC236}">
                <a16:creationId xmlns:a16="http://schemas.microsoft.com/office/drawing/2014/main" id="{8B1500B7-5040-4C1B-98E6-71DA1F3B7D11}"/>
              </a:ext>
            </a:extLst>
          </p:cNvPr>
          <p:cNvSpPr>
            <a:spLocks noGrp="1"/>
          </p:cNvSpPr>
          <p:nvPr>
            <p:ph type="ftr" sz="quarter" idx="4"/>
          </p:nvPr>
        </p:nvSpPr>
        <p:spPr/>
        <p:txBody>
          <a:bodyPr/>
          <a:lstStyle/>
          <a:p>
            <a:pPr>
              <a:defRPr/>
            </a:pPr>
            <a:r>
              <a:rPr lang="en-US"/>
              <a:t>KIDS Network--kidsks.org</a:t>
            </a:r>
          </a:p>
        </p:txBody>
      </p:sp>
      <p:sp>
        <p:nvSpPr>
          <p:cNvPr id="6" name="Slide Number Placeholder 5">
            <a:extLst>
              <a:ext uri="{FF2B5EF4-FFF2-40B4-BE49-F238E27FC236}">
                <a16:creationId xmlns:a16="http://schemas.microsoft.com/office/drawing/2014/main" id="{FFE0C306-3E67-49E1-9D1A-4EA4812B1D10}"/>
              </a:ext>
            </a:extLst>
          </p:cNvPr>
          <p:cNvSpPr>
            <a:spLocks noGrp="1"/>
          </p:cNvSpPr>
          <p:nvPr>
            <p:ph type="sldNum" sz="quarter" idx="5"/>
          </p:nvPr>
        </p:nvSpPr>
        <p:spPr/>
        <p:txBody>
          <a:bodyPr/>
          <a:lstStyle/>
          <a:p>
            <a:pPr>
              <a:defRPr/>
            </a:pPr>
            <a:fld id="{5535CEAB-F431-456D-B3ED-6A8BABC8F515}" type="slidenum">
              <a:rPr lang="en-US" smtClean="0"/>
              <a:pPr>
                <a:defRPr/>
              </a:pPr>
              <a:t>22</a:t>
            </a:fld>
            <a:endParaRPr lang="en-US"/>
          </a:p>
        </p:txBody>
      </p:sp>
    </p:spTree>
    <p:extLst>
      <p:ext uri="{BB962C8B-B14F-4D97-AF65-F5344CB8AC3E}">
        <p14:creationId xmlns:p14="http://schemas.microsoft.com/office/powerpoint/2010/main" val="3697470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kern="1200" baseline="0" dirty="0">
                <a:solidFill>
                  <a:schemeClr val="tx1"/>
                </a:solidFill>
              </a:rPr>
              <a:t>Breastfeeding is recommended and is associated with a reduced risk of SIDS. Unless contraindicated, mothers should exclusively breastfeed or feed with expressed human milk, not offer any formula or other non–human milk– based supplements, for 6 months, in alignment with recommendations of the AAP.</a:t>
            </a:r>
          </a:p>
          <a:p>
            <a:endParaRPr lang="en-US" kern="1200" baseline="0" dirty="0">
              <a:solidFill>
                <a:schemeClr val="tx1"/>
              </a:solidFill>
            </a:endParaRPr>
          </a:p>
          <a:p>
            <a:r>
              <a:rPr lang="en-US" kern="1200" baseline="0" dirty="0">
                <a:solidFill>
                  <a:schemeClr val="tx1"/>
                </a:solidFill>
              </a:rPr>
              <a:t>The protective effect of breastfeeding increases with exclusivity. However, any breastfeeding has been shown to be more protective against SIDS than no breastfeeding.</a:t>
            </a:r>
          </a:p>
          <a:p>
            <a:endParaRPr lang="en-US" altLang="en-US" kern="1200" baseline="0" dirty="0">
              <a:solidFill>
                <a:schemeClr val="tx1"/>
              </a:solidFill>
              <a:ea typeface="ＭＳ Ｐゴシック" pitchFamily="34" charset="-128"/>
            </a:endParaRPr>
          </a:p>
          <a:p>
            <a:r>
              <a:rPr lang="en-US" altLang="en-US" i="1" dirty="0">
                <a:ea typeface="ＭＳ Ｐゴシック" pitchFamily="34" charset="-128"/>
              </a:rPr>
              <a:t>(Safe Sleep Recommendation</a:t>
            </a:r>
            <a:r>
              <a:rPr lang="en-US" altLang="en-US" i="1" baseline="0" dirty="0">
                <a:ea typeface="ＭＳ Ｐゴシック" pitchFamily="34" charset="-128"/>
              </a:rPr>
              <a:t> #3)</a:t>
            </a:r>
            <a:endParaRPr lang="en-US" altLang="en-US" i="1" dirty="0">
              <a:ea typeface="ＭＳ Ｐゴシック" pitchFamily="34" charset="-128"/>
            </a:endParaRPr>
          </a:p>
        </p:txBody>
      </p:sp>
      <p:sp>
        <p:nvSpPr>
          <p:cNvPr id="2" name="Date Placeholder 1">
            <a:extLst>
              <a:ext uri="{FF2B5EF4-FFF2-40B4-BE49-F238E27FC236}">
                <a16:creationId xmlns:a16="http://schemas.microsoft.com/office/drawing/2014/main" id="{D515F411-9D45-45A0-BF1C-1A3E879A81AD}"/>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FA74D781-3FA7-492A-A7F1-9A63BB3C6289}"/>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3C79EB75-2E7B-4E62-A954-68ED59DAADD5}"/>
              </a:ext>
            </a:extLst>
          </p:cNvPr>
          <p:cNvSpPr>
            <a:spLocks noGrp="1"/>
          </p:cNvSpPr>
          <p:nvPr>
            <p:ph type="sldNum" sz="quarter" idx="5"/>
          </p:nvPr>
        </p:nvSpPr>
        <p:spPr/>
        <p:txBody>
          <a:bodyPr/>
          <a:lstStyle/>
          <a:p>
            <a:pPr>
              <a:defRPr/>
            </a:pPr>
            <a:fld id="{5535CEAB-F431-456D-B3ED-6A8BABC8F515}" type="slidenum">
              <a:rPr lang="en-US" smtClean="0"/>
              <a:pPr>
                <a:defRPr/>
              </a:pPr>
              <a:t>23</a:t>
            </a:fld>
            <a:endParaRPr lang="en-US"/>
          </a:p>
        </p:txBody>
      </p:sp>
    </p:spTree>
    <p:extLst>
      <p:ext uri="{BB962C8B-B14F-4D97-AF65-F5344CB8AC3E}">
        <p14:creationId xmlns:p14="http://schemas.microsoft.com/office/powerpoint/2010/main" val="171331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71"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r>
              <a:rPr lang="en-US" dirty="0"/>
              <a:t>Health care providers should advise parents and caregivers that a certain amount of Tummy Time is a very important and necessary part of an infant’s development. Infants need two or three sessions of supervised Tummy Time every day. Older babies need even more Tummy Time to help their bodies get ready to sit up, roll over, crawl, and walk. Tummy Time should begin as early as possible to promote motor development, facilitate development of the upper body muscles, and minimize the risk of positional plagiocephaly, or flat spots.</a:t>
            </a:r>
          </a:p>
          <a:p>
            <a:endParaRPr lang="en-US" dirty="0"/>
          </a:p>
          <a:p>
            <a:r>
              <a:rPr lang="en-US" dirty="0">
                <a:ea typeface="ＭＳ Ｐゴシック" pitchFamily="34" charset="-128"/>
              </a:rPr>
              <a:t>Tummy time needs to be done on a firm surface, like the floor; the resistance will help build the muscles in the neck and shoulders.</a:t>
            </a:r>
          </a:p>
          <a:p>
            <a:endParaRPr lang="en-US" i="1" dirty="0">
              <a:ea typeface="ＭＳ Ｐゴシック" pitchFamily="34" charset="-128"/>
            </a:endParaRPr>
          </a:p>
          <a:p>
            <a:r>
              <a:rPr lang="en-US" i="1" dirty="0">
                <a:ea typeface="ＭＳ Ｐゴシック" pitchFamily="34" charset="-128"/>
              </a:rPr>
              <a:t>(Safe Sleep Recommendation #14)</a:t>
            </a:r>
          </a:p>
        </p:txBody>
      </p:sp>
      <p:sp>
        <p:nvSpPr>
          <p:cNvPr id="2" name="Date Placeholder 1">
            <a:extLst>
              <a:ext uri="{FF2B5EF4-FFF2-40B4-BE49-F238E27FC236}">
                <a16:creationId xmlns:a16="http://schemas.microsoft.com/office/drawing/2014/main" id="{AE4721C9-8FE1-4E50-BE81-1B4FFE8ECE29}"/>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774FA8FB-0775-4DE0-8CD5-FC96A835F6A0}"/>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83995A99-6694-49E4-A683-FA1837C6ABF7}"/>
              </a:ext>
            </a:extLst>
          </p:cNvPr>
          <p:cNvSpPr>
            <a:spLocks noGrp="1"/>
          </p:cNvSpPr>
          <p:nvPr>
            <p:ph type="sldNum" sz="quarter" idx="5"/>
          </p:nvPr>
        </p:nvSpPr>
        <p:spPr/>
        <p:txBody>
          <a:bodyPr/>
          <a:lstStyle/>
          <a:p>
            <a:pPr>
              <a:defRPr/>
            </a:pPr>
            <a:fld id="{5535CEAB-F431-456D-B3ED-6A8BABC8F515}" type="slidenum">
              <a:rPr lang="en-US" smtClean="0"/>
              <a:pPr>
                <a:defRPr/>
              </a:pPr>
              <a:t>24</a:t>
            </a:fld>
            <a:endParaRPr lang="en-US"/>
          </a:p>
        </p:txBody>
      </p:sp>
    </p:spTree>
    <p:extLst>
      <p:ext uri="{BB962C8B-B14F-4D97-AF65-F5344CB8AC3E}">
        <p14:creationId xmlns:p14="http://schemas.microsoft.com/office/powerpoint/2010/main" val="3114212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r>
              <a:rPr lang="en-US" dirty="0"/>
              <a:t>Although the mechanism is yet unclear, studies have reported a protective effect of pacifiers on the incidence of SIDS. The protective effect of the pacifier is observed even if the pacifier falls out of the infant’s mouth.</a:t>
            </a:r>
            <a:endParaRPr lang="en-US" baseline="30000" dirty="0"/>
          </a:p>
          <a:p>
            <a:endParaRPr lang="en-US" dirty="0"/>
          </a:p>
          <a:p>
            <a:r>
              <a:rPr lang="en-US" dirty="0"/>
              <a:t>The pacifier should be used when placing the infant for sleep. It does not need to be reinserted once the infant falls asleep. If the infant refuses the pacifier, he or she should not be forced to take it. In those cases, parents can try to offer the pacifier again when the infant is a little older.</a:t>
            </a:r>
          </a:p>
          <a:p>
            <a:endParaRPr lang="en-US" dirty="0"/>
          </a:p>
          <a:p>
            <a:r>
              <a:rPr lang="en-US" dirty="0"/>
              <a:t>Because of the risk of strangulation, pacifiers should not be hung around the infant’s neck. Pacifiers that attach to infant clothing should not be used with sleeping infants. Objects, such as stuffed toys and other items that may present a suffocation or choking risk, should not be attached to pacifiers.</a:t>
            </a:r>
          </a:p>
          <a:p>
            <a:endParaRPr lang="en-US" dirty="0"/>
          </a:p>
          <a:p>
            <a:r>
              <a:rPr lang="en-US" dirty="0"/>
              <a:t>For breastfed infants, pacifier introduction should be delayed until breastfeeding is firmly established. Infants who are not being directly breastfed can begin pacifier use as soon as desired.</a:t>
            </a:r>
          </a:p>
          <a:p>
            <a:pPr>
              <a:defRPr/>
            </a:pPr>
            <a:endParaRPr lang="en-US" dirty="0"/>
          </a:p>
          <a:p>
            <a:pPr>
              <a:defRPr/>
            </a:pPr>
            <a:r>
              <a:rPr lang="en-US" i="1" dirty="0"/>
              <a:t>(Recommendation</a:t>
            </a:r>
            <a:r>
              <a:rPr lang="en-US" i="1" baseline="0" dirty="0"/>
              <a:t> #6)</a:t>
            </a:r>
            <a:endParaRPr lang="en-US" i="1" dirty="0"/>
          </a:p>
        </p:txBody>
      </p:sp>
      <p:sp>
        <p:nvSpPr>
          <p:cNvPr id="2" name="Date Placeholder 1">
            <a:extLst>
              <a:ext uri="{FF2B5EF4-FFF2-40B4-BE49-F238E27FC236}">
                <a16:creationId xmlns:a16="http://schemas.microsoft.com/office/drawing/2014/main" id="{6FB70507-45EB-4D55-AA1F-668988E755C8}"/>
              </a:ext>
            </a:extLst>
          </p:cNvPr>
          <p:cNvSpPr>
            <a:spLocks noGrp="1"/>
          </p:cNvSpPr>
          <p:nvPr>
            <p:ph type="dt" idx="1"/>
          </p:nvPr>
        </p:nvSpPr>
        <p:spPr/>
        <p:txBody>
          <a:bodyPr/>
          <a:lstStyle/>
          <a:p>
            <a:pPr>
              <a:defRPr/>
            </a:pPr>
            <a:r>
              <a:rPr lang="en-US"/>
              <a:t>9/19/2019</a:t>
            </a:r>
          </a:p>
        </p:txBody>
      </p:sp>
      <p:sp>
        <p:nvSpPr>
          <p:cNvPr id="4" name="Footer Placeholder 3">
            <a:extLst>
              <a:ext uri="{FF2B5EF4-FFF2-40B4-BE49-F238E27FC236}">
                <a16:creationId xmlns:a16="http://schemas.microsoft.com/office/drawing/2014/main" id="{F3804866-7E57-4E6E-BA50-2F12D152EE81}"/>
              </a:ext>
            </a:extLst>
          </p:cNvPr>
          <p:cNvSpPr>
            <a:spLocks noGrp="1"/>
          </p:cNvSpPr>
          <p:nvPr>
            <p:ph type="ftr" sz="quarter" idx="4"/>
          </p:nvPr>
        </p:nvSpPr>
        <p:spPr/>
        <p:txBody>
          <a:bodyPr/>
          <a:lstStyle/>
          <a:p>
            <a:pPr>
              <a:defRPr/>
            </a:pPr>
            <a:r>
              <a:rPr lang="en-US"/>
              <a:t>KIDS Network--kidsks.org</a:t>
            </a:r>
          </a:p>
        </p:txBody>
      </p:sp>
      <p:sp>
        <p:nvSpPr>
          <p:cNvPr id="5" name="Slide Number Placeholder 4">
            <a:extLst>
              <a:ext uri="{FF2B5EF4-FFF2-40B4-BE49-F238E27FC236}">
                <a16:creationId xmlns:a16="http://schemas.microsoft.com/office/drawing/2014/main" id="{B61D0B1E-0D3C-4D26-88D8-08A940EEC65E}"/>
              </a:ext>
            </a:extLst>
          </p:cNvPr>
          <p:cNvSpPr>
            <a:spLocks noGrp="1"/>
          </p:cNvSpPr>
          <p:nvPr>
            <p:ph type="sldNum" sz="quarter" idx="5"/>
          </p:nvPr>
        </p:nvSpPr>
        <p:spPr/>
        <p:txBody>
          <a:bodyPr/>
          <a:lstStyle/>
          <a:p>
            <a:pPr>
              <a:defRPr/>
            </a:pPr>
            <a:fld id="{5535CEAB-F431-456D-B3ED-6A8BABC8F515}" type="slidenum">
              <a:rPr lang="en-US" smtClean="0"/>
              <a:pPr>
                <a:defRPr/>
              </a:pPr>
              <a:t>25</a:t>
            </a:fld>
            <a:endParaRPr lang="en-US"/>
          </a:p>
        </p:txBody>
      </p:sp>
    </p:spTree>
    <p:extLst>
      <p:ext uri="{BB962C8B-B14F-4D97-AF65-F5344CB8AC3E}">
        <p14:creationId xmlns:p14="http://schemas.microsoft.com/office/powerpoint/2010/main" val="4136495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5"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r>
              <a:rPr lang="en-US" dirty="0"/>
              <a:t>Infant sleep clothing, such as a wearable blanket, is preferable to blankets and other coverings to keep the infant warm while reducing the chance of head covering or entrapment that could result from blanket use.</a:t>
            </a:r>
          </a:p>
          <a:p>
            <a:endParaRPr lang="en-US" dirty="0">
              <a:ea typeface="ＭＳ Ｐゴシック" pitchFamily="34" charset="-128"/>
            </a:endParaRPr>
          </a:p>
          <a:p>
            <a:r>
              <a:rPr lang="en-US" dirty="0"/>
              <a:t>In general, infants should be dressed appropriately for the environment, with no greater than 1 layer more than an adult would wear to be comfortable in that environment.</a:t>
            </a:r>
          </a:p>
          <a:p>
            <a:endParaRPr lang="en-US" dirty="0"/>
          </a:p>
          <a:p>
            <a:r>
              <a:rPr lang="en-US" dirty="0"/>
              <a:t>Parents and caregivers should evaluate the infant for signs of overheating, such as sweating or the infant’s chest feeling hot to the touch. </a:t>
            </a:r>
            <a:r>
              <a:rPr lang="en-US" dirty="0" err="1"/>
              <a:t>Overbundling</a:t>
            </a:r>
            <a:r>
              <a:rPr lang="en-US" dirty="0"/>
              <a:t> and covering of the face and head should be avoided.</a:t>
            </a:r>
          </a:p>
          <a:p>
            <a:endParaRPr lang="en-US" dirty="0"/>
          </a:p>
          <a:p>
            <a:r>
              <a:rPr lang="en-US" dirty="0"/>
              <a:t>There is currently insufficient evidence to recommend the use of a fan as a SIDS risk-reduction strategy. </a:t>
            </a:r>
          </a:p>
          <a:p>
            <a:endParaRPr lang="en-US" dirty="0"/>
          </a:p>
          <a:p>
            <a:r>
              <a:rPr lang="en-US" i="1" dirty="0"/>
              <a:t>(Safe Sleep Recommendation #9)</a:t>
            </a:r>
          </a:p>
          <a:p>
            <a:endParaRPr lang="en-US" dirty="0">
              <a:ea typeface="ＭＳ Ｐゴシック" pitchFamily="34" charset="-128"/>
            </a:endParaRPr>
          </a:p>
        </p:txBody>
      </p:sp>
      <p:sp>
        <p:nvSpPr>
          <p:cNvPr id="2" name="Date Placeholder 1">
            <a:extLst>
              <a:ext uri="{FF2B5EF4-FFF2-40B4-BE49-F238E27FC236}">
                <a16:creationId xmlns:a16="http://schemas.microsoft.com/office/drawing/2014/main" id="{ADCA38DC-58F2-4079-A84E-7FA0EA6194B8}"/>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CBF2393B-2E16-4F96-80A1-6BD9ECC3EB44}"/>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D63C013C-3309-4C5F-BC38-D53DF0653CC5}"/>
              </a:ext>
            </a:extLst>
          </p:cNvPr>
          <p:cNvSpPr>
            <a:spLocks noGrp="1"/>
          </p:cNvSpPr>
          <p:nvPr>
            <p:ph type="sldNum" sz="quarter" idx="5"/>
          </p:nvPr>
        </p:nvSpPr>
        <p:spPr/>
        <p:txBody>
          <a:bodyPr/>
          <a:lstStyle/>
          <a:p>
            <a:pPr>
              <a:defRPr/>
            </a:pPr>
            <a:fld id="{5535CEAB-F431-456D-B3ED-6A8BABC8F515}" type="slidenum">
              <a:rPr lang="en-US" smtClean="0"/>
              <a:pPr>
                <a:defRPr/>
              </a:pPr>
              <a:t>26</a:t>
            </a:fld>
            <a:endParaRPr lang="en-US"/>
          </a:p>
        </p:txBody>
      </p:sp>
    </p:spTree>
    <p:extLst>
      <p:ext uri="{BB962C8B-B14F-4D97-AF65-F5344CB8AC3E}">
        <p14:creationId xmlns:p14="http://schemas.microsoft.com/office/powerpoint/2010/main" val="1685916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altLang="en-US" b="0" dirty="0">
                <a:ea typeface="ＭＳ Ｐゴシック" pitchFamily="34" charset="-128"/>
              </a:rPr>
              <a:t>Swaddling, or wrapping the infant in a light blanket, is often used as a strategy to calm the infant and encourage the use of the supine position. There is a high risk of death if a swaddled infant is </a:t>
            </a:r>
          </a:p>
          <a:p>
            <a:r>
              <a:rPr lang="en-US" altLang="en-US" b="0" dirty="0">
                <a:ea typeface="ＭＳ Ｐゴシック" pitchFamily="34" charset="-128"/>
              </a:rPr>
              <a:t>placed in or rolls to the prone position. If infants are swaddled, they should always be placed on the back. </a:t>
            </a:r>
          </a:p>
          <a:p>
            <a:endParaRPr lang="en-US" altLang="en-US" b="0" dirty="0">
              <a:ea typeface="ＭＳ Ｐゴシック" pitchFamily="34" charset="-128"/>
            </a:endParaRPr>
          </a:p>
          <a:p>
            <a:r>
              <a:rPr lang="en-US" altLang="en-US" b="0" dirty="0">
                <a:ea typeface="ＭＳ Ｐゴシック" pitchFamily="34" charset="-128"/>
              </a:rPr>
              <a:t>Swaddling should be snug around the chest but allow for ample room at the hips and knees to avoid exacerbation of hip dysplasia. When an infant exhibits signs of attempting to roll, swaddling should no longer be used. There is no evidence with regard to SIDS risk related to the arms swaddled in or out. </a:t>
            </a:r>
          </a:p>
          <a:p>
            <a:endParaRPr lang="en-US" altLang="en-US" b="0" dirty="0">
              <a:ea typeface="ＭＳ Ｐゴシック" pitchFamily="34" charset="-128"/>
            </a:endParaRPr>
          </a:p>
          <a:p>
            <a:r>
              <a:rPr lang="en-US" altLang="en-US" b="0" dirty="0">
                <a:ea typeface="ＭＳ Ｐゴシック" pitchFamily="34" charset="-128"/>
              </a:rPr>
              <a:t>These decisions about swaddling should be made on an individual basis, depending on the physiologic needs of the infant. Health care professionals, staff in newborn nurseries and NICUs, and child care providers should endorse and model the SIDS risk reduction recommendations from birth. </a:t>
            </a:r>
          </a:p>
          <a:p>
            <a:endParaRPr lang="en-US" altLang="en-US" b="0" i="1" dirty="0">
              <a:ea typeface="ＭＳ Ｐゴシック" pitchFamily="34" charset="-128"/>
            </a:endParaRPr>
          </a:p>
          <a:p>
            <a:r>
              <a:rPr lang="en-US" altLang="en-US" b="0" i="1" dirty="0">
                <a:ea typeface="ＭＳ Ｐゴシック" pitchFamily="34" charset="-128"/>
              </a:rPr>
              <a:t>(Safe Sleep Recommendation</a:t>
            </a:r>
            <a:r>
              <a:rPr lang="en-US" altLang="en-US" b="0" i="1" baseline="0" dirty="0">
                <a:ea typeface="ＭＳ Ｐゴシック" pitchFamily="34" charset="-128"/>
              </a:rPr>
              <a:t> #15)</a:t>
            </a:r>
            <a:endParaRPr lang="en-US" altLang="en-US" b="0" i="1" dirty="0">
              <a:ea typeface="ＭＳ Ｐゴシック" pitchFamily="34" charset="-128"/>
            </a:endParaRPr>
          </a:p>
        </p:txBody>
      </p:sp>
      <p:sp>
        <p:nvSpPr>
          <p:cNvPr id="2" name="Date Placeholder 1">
            <a:extLst>
              <a:ext uri="{FF2B5EF4-FFF2-40B4-BE49-F238E27FC236}">
                <a16:creationId xmlns:a16="http://schemas.microsoft.com/office/drawing/2014/main" id="{6F192CB5-2C87-485D-A8A0-548C94A2D1E3}"/>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C1D5858E-1987-45B1-94DE-B607C4BFA182}"/>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8214E57E-92DD-439A-AA8C-D690BB3369A1}"/>
              </a:ext>
            </a:extLst>
          </p:cNvPr>
          <p:cNvSpPr>
            <a:spLocks noGrp="1"/>
          </p:cNvSpPr>
          <p:nvPr>
            <p:ph type="sldNum" sz="quarter" idx="5"/>
          </p:nvPr>
        </p:nvSpPr>
        <p:spPr/>
        <p:txBody>
          <a:bodyPr/>
          <a:lstStyle/>
          <a:p>
            <a:pPr>
              <a:defRPr/>
            </a:pPr>
            <a:fld id="{5535CEAB-F431-456D-B3ED-6A8BABC8F515}" type="slidenum">
              <a:rPr lang="en-US" smtClean="0"/>
              <a:pPr>
                <a:defRPr/>
              </a:pPr>
              <a:t>27</a:t>
            </a:fld>
            <a:endParaRPr lang="en-US"/>
          </a:p>
        </p:txBody>
      </p:sp>
    </p:spTree>
    <p:extLst>
      <p:ext uri="{BB962C8B-B14F-4D97-AF65-F5344CB8AC3E}">
        <p14:creationId xmlns:p14="http://schemas.microsoft.com/office/powerpoint/2010/main" val="1932942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7"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r>
              <a:rPr lang="en-US" dirty="0"/>
              <a:t>Both maternal smoking during pregnancy and smoke in the infant’s environment after birth are major risk factors for SIDS.</a:t>
            </a:r>
          </a:p>
          <a:p>
            <a:endParaRPr lang="en-US" dirty="0"/>
          </a:p>
          <a:p>
            <a:r>
              <a:rPr lang="en-US" dirty="0"/>
              <a:t>Mothers should not smoke during pregnancy or after the infant’s birth.</a:t>
            </a:r>
            <a:r>
              <a:rPr lang="en-US" baseline="30000" dirty="0"/>
              <a:t> </a:t>
            </a:r>
            <a:r>
              <a:rPr lang="en-US" dirty="0"/>
              <a:t>There should be no smoking near pregnant women or infants. Encourage families to set strict rules for smoke-free homes and cars and to eliminate secondhand tobacco smoke from all places in which children and other nonsmokers spend time.</a:t>
            </a:r>
          </a:p>
          <a:p>
            <a:endParaRPr lang="en-US" dirty="0"/>
          </a:p>
          <a:p>
            <a:r>
              <a:rPr lang="en-US" dirty="0"/>
              <a:t>The risk of SIDS is particularly high when the infant bed-shares with an adult smoker, even when the adult does not smoke in bed.</a:t>
            </a:r>
          </a:p>
          <a:p>
            <a:endParaRPr lang="en-US" dirty="0"/>
          </a:p>
          <a:p>
            <a:r>
              <a:rPr lang="en-US" i="1" dirty="0"/>
              <a:t>(Safe Sleep Recommendation</a:t>
            </a:r>
            <a:r>
              <a:rPr lang="en-US" i="1" baseline="0" dirty="0"/>
              <a:t> #7)</a:t>
            </a:r>
            <a:endParaRPr lang="en-US" i="1" dirty="0"/>
          </a:p>
          <a:p>
            <a:endParaRPr lang="en-US" dirty="0">
              <a:ea typeface="ＭＳ Ｐゴシック" pitchFamily="34" charset="-128"/>
            </a:endParaRPr>
          </a:p>
        </p:txBody>
      </p:sp>
      <p:sp>
        <p:nvSpPr>
          <p:cNvPr id="2" name="Date Placeholder 1">
            <a:extLst>
              <a:ext uri="{FF2B5EF4-FFF2-40B4-BE49-F238E27FC236}">
                <a16:creationId xmlns:a16="http://schemas.microsoft.com/office/drawing/2014/main" id="{F8894387-2442-4461-B29A-F2FBC7ACBC93}"/>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23867927-EC71-42C5-9CA4-442E3191FB60}"/>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1B95C9E1-7A9C-4427-A42A-8D31FCA7F13C}"/>
              </a:ext>
            </a:extLst>
          </p:cNvPr>
          <p:cNvSpPr>
            <a:spLocks noGrp="1"/>
          </p:cNvSpPr>
          <p:nvPr>
            <p:ph type="sldNum" sz="quarter" idx="5"/>
          </p:nvPr>
        </p:nvSpPr>
        <p:spPr/>
        <p:txBody>
          <a:bodyPr/>
          <a:lstStyle/>
          <a:p>
            <a:pPr>
              <a:defRPr/>
            </a:pPr>
            <a:fld id="{5535CEAB-F431-456D-B3ED-6A8BABC8F515}" type="slidenum">
              <a:rPr lang="en-US" smtClean="0"/>
              <a:pPr>
                <a:defRPr/>
              </a:pPr>
              <a:t>28</a:t>
            </a:fld>
            <a:endParaRPr lang="en-US"/>
          </a:p>
        </p:txBody>
      </p:sp>
    </p:spTree>
    <p:extLst>
      <p:ext uri="{BB962C8B-B14F-4D97-AF65-F5344CB8AC3E}">
        <p14:creationId xmlns:p14="http://schemas.microsoft.com/office/powerpoint/2010/main" val="2445024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Mothers should avoid alcohol and illicit drugs </a:t>
            </a:r>
            <a:r>
              <a:rPr lang="en-US" dirty="0" err="1"/>
              <a:t>periconceptionally</a:t>
            </a:r>
            <a:r>
              <a:rPr lang="en-US" dirty="0"/>
              <a:t> and during pregnancy.</a:t>
            </a:r>
            <a:endParaRPr lang="en-US" baseline="30000" dirty="0"/>
          </a:p>
          <a:p>
            <a:endParaRPr lang="en-US" dirty="0"/>
          </a:p>
          <a:p>
            <a:r>
              <a:rPr lang="en-US" dirty="0"/>
              <a:t>Parental alcohol and/or illicit drug use in combination with bed-sharing places the infant at particularly high risk of SIDS.</a:t>
            </a:r>
            <a:r>
              <a:rPr lang="en-US" baseline="0" dirty="0"/>
              <a:t> </a:t>
            </a:r>
          </a:p>
          <a:p>
            <a:endParaRPr lang="en-US" baseline="0" dirty="0"/>
          </a:p>
          <a:p>
            <a:r>
              <a:rPr lang="en-US" i="1" baseline="0" dirty="0"/>
              <a:t>(Safe Sleep Recommendation #8)</a:t>
            </a:r>
            <a:endParaRPr lang="en-US" i="1" dirty="0"/>
          </a:p>
          <a:p>
            <a:endParaRPr lang="en-US" dirty="0"/>
          </a:p>
        </p:txBody>
      </p:sp>
      <p:sp>
        <p:nvSpPr>
          <p:cNvPr id="4" name="Date Placeholder 3">
            <a:extLst>
              <a:ext uri="{FF2B5EF4-FFF2-40B4-BE49-F238E27FC236}">
                <a16:creationId xmlns:a16="http://schemas.microsoft.com/office/drawing/2014/main" id="{BDF896FE-6826-4A29-A582-9A8F237BADD8}"/>
              </a:ext>
            </a:extLst>
          </p:cNvPr>
          <p:cNvSpPr>
            <a:spLocks noGrp="1"/>
          </p:cNvSpPr>
          <p:nvPr>
            <p:ph type="dt" idx="1"/>
          </p:nvPr>
        </p:nvSpPr>
        <p:spPr/>
        <p:txBody>
          <a:bodyPr/>
          <a:lstStyle/>
          <a:p>
            <a:pPr>
              <a:defRPr/>
            </a:pPr>
            <a:r>
              <a:rPr lang="en-US"/>
              <a:t>9/19/2019</a:t>
            </a:r>
          </a:p>
        </p:txBody>
      </p:sp>
      <p:sp>
        <p:nvSpPr>
          <p:cNvPr id="5" name="Footer Placeholder 4">
            <a:extLst>
              <a:ext uri="{FF2B5EF4-FFF2-40B4-BE49-F238E27FC236}">
                <a16:creationId xmlns:a16="http://schemas.microsoft.com/office/drawing/2014/main" id="{25DFA6B7-732A-4454-A76D-21B27EAF68FB}"/>
              </a:ext>
            </a:extLst>
          </p:cNvPr>
          <p:cNvSpPr>
            <a:spLocks noGrp="1"/>
          </p:cNvSpPr>
          <p:nvPr>
            <p:ph type="ftr" sz="quarter" idx="4"/>
          </p:nvPr>
        </p:nvSpPr>
        <p:spPr/>
        <p:txBody>
          <a:bodyPr/>
          <a:lstStyle/>
          <a:p>
            <a:pPr>
              <a:defRPr/>
            </a:pPr>
            <a:r>
              <a:rPr lang="en-US"/>
              <a:t>KIDS Network--kidsks.org</a:t>
            </a:r>
          </a:p>
        </p:txBody>
      </p:sp>
      <p:sp>
        <p:nvSpPr>
          <p:cNvPr id="6" name="Slide Number Placeholder 5">
            <a:extLst>
              <a:ext uri="{FF2B5EF4-FFF2-40B4-BE49-F238E27FC236}">
                <a16:creationId xmlns:a16="http://schemas.microsoft.com/office/drawing/2014/main" id="{369D8987-CD33-42CF-8BB2-67835B8279B9}"/>
              </a:ext>
            </a:extLst>
          </p:cNvPr>
          <p:cNvSpPr>
            <a:spLocks noGrp="1"/>
          </p:cNvSpPr>
          <p:nvPr>
            <p:ph type="sldNum" sz="quarter" idx="5"/>
          </p:nvPr>
        </p:nvSpPr>
        <p:spPr/>
        <p:txBody>
          <a:bodyPr/>
          <a:lstStyle/>
          <a:p>
            <a:pPr>
              <a:defRPr/>
            </a:pPr>
            <a:fld id="{5535CEAB-F431-456D-B3ED-6A8BABC8F515}" type="slidenum">
              <a:rPr lang="en-US" smtClean="0"/>
              <a:pPr>
                <a:defRPr/>
              </a:pPr>
              <a:t>29</a:t>
            </a:fld>
            <a:endParaRPr lang="en-US"/>
          </a:p>
        </p:txBody>
      </p:sp>
    </p:spTree>
    <p:extLst>
      <p:ext uri="{BB962C8B-B14F-4D97-AF65-F5344CB8AC3E}">
        <p14:creationId xmlns:p14="http://schemas.microsoft.com/office/powerpoint/2010/main" val="2516871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3"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pPr defTabSz="448742">
              <a:defRPr/>
            </a:pPr>
            <a:r>
              <a:rPr lang="en-US" dirty="0"/>
              <a:t>It is important to emphasize that immunizations, or shots, do not cause SIDS. Even though the number of immunizations that children get has increased over the last decade, the SIDS rate has decreased. </a:t>
            </a:r>
          </a:p>
          <a:p>
            <a:pPr defTabSz="448742">
              <a:defRPr/>
            </a:pPr>
            <a:endParaRPr lang="en-US" dirty="0"/>
          </a:p>
          <a:p>
            <a:pPr defTabSz="448742">
              <a:defRPr/>
            </a:pPr>
            <a:r>
              <a:rPr lang="en-US" dirty="0"/>
              <a:t>Infants should be immunized. Evidence suggests that immunization reduces the risk of SIDS by 50 percent.</a:t>
            </a:r>
            <a:r>
              <a:rPr lang="en-US" baseline="0" dirty="0"/>
              <a:t> </a:t>
            </a:r>
          </a:p>
          <a:p>
            <a:pPr defTabSz="448742">
              <a:defRPr/>
            </a:pPr>
            <a:endParaRPr lang="en-US" baseline="0" dirty="0"/>
          </a:p>
          <a:p>
            <a:pPr defTabSz="448742">
              <a:defRPr/>
            </a:pPr>
            <a:r>
              <a:rPr lang="en-US" i="1" baseline="0" dirty="0"/>
              <a:t>(Recommendation #11)</a:t>
            </a:r>
            <a:endParaRPr lang="en-US" i="1" dirty="0"/>
          </a:p>
          <a:p>
            <a:pPr defTabSz="448742">
              <a:defRPr/>
            </a:pPr>
            <a:endParaRPr lang="en-US" dirty="0"/>
          </a:p>
          <a:p>
            <a:pPr defTabSz="457178">
              <a:defRPr/>
            </a:pPr>
            <a:endParaRPr lang="en-US" dirty="0"/>
          </a:p>
          <a:p>
            <a:endParaRPr lang="en-US" dirty="0">
              <a:ea typeface="ＭＳ Ｐゴシック" pitchFamily="34" charset="-128"/>
            </a:endParaRPr>
          </a:p>
        </p:txBody>
      </p:sp>
      <p:sp>
        <p:nvSpPr>
          <p:cNvPr id="2" name="Date Placeholder 1">
            <a:extLst>
              <a:ext uri="{FF2B5EF4-FFF2-40B4-BE49-F238E27FC236}">
                <a16:creationId xmlns:a16="http://schemas.microsoft.com/office/drawing/2014/main" id="{DE4180FA-0707-4008-B404-2BE3D61FDEE4}"/>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61DCB9AA-DDFB-4DD4-8554-21D9B00A1AF8}"/>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1675C14F-EDC6-401C-BFF5-0A83B567520C}"/>
              </a:ext>
            </a:extLst>
          </p:cNvPr>
          <p:cNvSpPr>
            <a:spLocks noGrp="1"/>
          </p:cNvSpPr>
          <p:nvPr>
            <p:ph type="sldNum" sz="quarter" idx="5"/>
          </p:nvPr>
        </p:nvSpPr>
        <p:spPr/>
        <p:txBody>
          <a:bodyPr/>
          <a:lstStyle/>
          <a:p>
            <a:pPr>
              <a:defRPr/>
            </a:pPr>
            <a:fld id="{5535CEAB-F431-456D-B3ED-6A8BABC8F515}" type="slidenum">
              <a:rPr lang="en-US" smtClean="0"/>
              <a:pPr>
                <a:defRPr/>
              </a:pPr>
              <a:t>30</a:t>
            </a:fld>
            <a:endParaRPr lang="en-US"/>
          </a:p>
        </p:txBody>
      </p:sp>
    </p:spTree>
    <p:extLst>
      <p:ext uri="{BB962C8B-B14F-4D97-AF65-F5344CB8AC3E}">
        <p14:creationId xmlns:p14="http://schemas.microsoft.com/office/powerpoint/2010/main" val="583508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34" charset="-128"/>
              </a:rPr>
              <a:t>NICHD back to Sleep materials became available in the 1990’s. They were updated in 2017 to the Safe to Sleep materials with the new AAP recommendations. </a:t>
            </a:r>
          </a:p>
          <a:p>
            <a:r>
              <a:rPr lang="en-US" dirty="0">
                <a:ea typeface="ＭＳ Ｐゴシック" pitchFamily="34" charset="-128"/>
              </a:rPr>
              <a:t>http://www.nichd.nih.gov/sts/Pages/default.aspx</a:t>
            </a:r>
          </a:p>
        </p:txBody>
      </p:sp>
      <p:sp>
        <p:nvSpPr>
          <p:cNvPr id="2" name="Date Placeholder 1">
            <a:extLst>
              <a:ext uri="{FF2B5EF4-FFF2-40B4-BE49-F238E27FC236}">
                <a16:creationId xmlns:a16="http://schemas.microsoft.com/office/drawing/2014/main" id="{D2630CD7-D6A4-446F-A472-4CDE095B4D8A}"/>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D6636CF6-1F75-42F1-B835-08BAB6C4882C}"/>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CAFF0ADD-A0E2-430D-AAB1-1F5A7530C397}"/>
              </a:ext>
            </a:extLst>
          </p:cNvPr>
          <p:cNvSpPr>
            <a:spLocks noGrp="1"/>
          </p:cNvSpPr>
          <p:nvPr>
            <p:ph type="sldNum" sz="quarter" idx="5"/>
          </p:nvPr>
        </p:nvSpPr>
        <p:spPr/>
        <p:txBody>
          <a:bodyPr/>
          <a:lstStyle/>
          <a:p>
            <a:pPr>
              <a:defRPr/>
            </a:pPr>
            <a:fld id="{5535CEAB-F431-456D-B3ED-6A8BABC8F515}" type="slidenum">
              <a:rPr lang="en-US" smtClean="0"/>
              <a:pPr>
                <a:defRPr/>
              </a:pPr>
              <a:t>31</a:t>
            </a:fld>
            <a:endParaRPr lang="en-US"/>
          </a:p>
        </p:txBody>
      </p:sp>
    </p:spTree>
    <p:extLst>
      <p:ext uri="{BB962C8B-B14F-4D97-AF65-F5344CB8AC3E}">
        <p14:creationId xmlns:p14="http://schemas.microsoft.com/office/powerpoint/2010/main" val="3662943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highlight>
                  <a:srgbClr val="FFFF00"/>
                </a:highlight>
              </a:rPr>
              <a:t>Drill down </a:t>
            </a:r>
          </a:p>
          <a:p>
            <a:r>
              <a:rPr lang="en-US" dirty="0"/>
              <a:t>Read from the slide…SIDS diagnosis is only made for infants who die suddenly under the age of one year which remains unexplained after an autopsy, death scene investigation and review of clinical history, like the medical record.</a:t>
            </a:r>
          </a:p>
        </p:txBody>
      </p:sp>
      <p:sp>
        <p:nvSpPr>
          <p:cNvPr id="4" name="Date Placeholder 3">
            <a:extLst>
              <a:ext uri="{FF2B5EF4-FFF2-40B4-BE49-F238E27FC236}">
                <a16:creationId xmlns:a16="http://schemas.microsoft.com/office/drawing/2014/main" id="{CE6D1EE3-A277-46E5-9DF5-E548EDC55E7F}"/>
              </a:ext>
            </a:extLst>
          </p:cNvPr>
          <p:cNvSpPr>
            <a:spLocks noGrp="1"/>
          </p:cNvSpPr>
          <p:nvPr>
            <p:ph type="dt" idx="1"/>
          </p:nvPr>
        </p:nvSpPr>
        <p:spPr/>
        <p:txBody>
          <a:bodyPr/>
          <a:lstStyle/>
          <a:p>
            <a:pPr>
              <a:defRPr/>
            </a:pPr>
            <a:r>
              <a:rPr lang="en-US"/>
              <a:t>9/19/2019</a:t>
            </a:r>
          </a:p>
        </p:txBody>
      </p:sp>
      <p:sp>
        <p:nvSpPr>
          <p:cNvPr id="5" name="Footer Placeholder 4">
            <a:extLst>
              <a:ext uri="{FF2B5EF4-FFF2-40B4-BE49-F238E27FC236}">
                <a16:creationId xmlns:a16="http://schemas.microsoft.com/office/drawing/2014/main" id="{AC2DE8A9-674C-45AB-AB1F-E7D8167A92B4}"/>
              </a:ext>
            </a:extLst>
          </p:cNvPr>
          <p:cNvSpPr>
            <a:spLocks noGrp="1"/>
          </p:cNvSpPr>
          <p:nvPr>
            <p:ph type="ftr" sz="quarter" idx="4"/>
          </p:nvPr>
        </p:nvSpPr>
        <p:spPr/>
        <p:txBody>
          <a:bodyPr/>
          <a:lstStyle/>
          <a:p>
            <a:pPr>
              <a:defRPr/>
            </a:pPr>
            <a:r>
              <a:rPr lang="en-US"/>
              <a:t>KIDS Network--kidsks.org</a:t>
            </a:r>
          </a:p>
        </p:txBody>
      </p:sp>
      <p:sp>
        <p:nvSpPr>
          <p:cNvPr id="6" name="Slide Number Placeholder 5">
            <a:extLst>
              <a:ext uri="{FF2B5EF4-FFF2-40B4-BE49-F238E27FC236}">
                <a16:creationId xmlns:a16="http://schemas.microsoft.com/office/drawing/2014/main" id="{6B49D46E-D866-4382-A565-CC320BC8F91F}"/>
              </a:ext>
            </a:extLst>
          </p:cNvPr>
          <p:cNvSpPr>
            <a:spLocks noGrp="1"/>
          </p:cNvSpPr>
          <p:nvPr>
            <p:ph type="sldNum" sz="quarter" idx="5"/>
          </p:nvPr>
        </p:nvSpPr>
        <p:spPr/>
        <p:txBody>
          <a:bodyPr/>
          <a:lstStyle/>
          <a:p>
            <a:pPr>
              <a:defRPr/>
            </a:pPr>
            <a:fld id="{5535CEAB-F431-456D-B3ED-6A8BABC8F515}" type="slidenum">
              <a:rPr lang="en-US" smtClean="0"/>
              <a:pPr>
                <a:defRPr/>
              </a:pPr>
              <a:t>5</a:t>
            </a:fld>
            <a:endParaRPr lang="en-US"/>
          </a:p>
        </p:txBody>
      </p:sp>
    </p:spTree>
    <p:extLst>
      <p:ext uri="{BB962C8B-B14F-4D97-AF65-F5344CB8AC3E}">
        <p14:creationId xmlns:p14="http://schemas.microsoft.com/office/powerpoint/2010/main" val="4041285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34" charset="-128"/>
              </a:rPr>
              <a:t>These are 8</a:t>
            </a:r>
            <a:r>
              <a:rPr lang="en-US" baseline="0" dirty="0">
                <a:ea typeface="ＭＳ Ｐゴシック" pitchFamily="34" charset="-128"/>
              </a:rPr>
              <a:t> ½ by 11-inch posters. They too have been revised to reflect the 2016 AAP updated Recommendations.</a:t>
            </a:r>
          </a:p>
          <a:p>
            <a:endParaRPr lang="en-US" baseline="0" dirty="0">
              <a:ea typeface="ＭＳ Ｐゴシック" pitchFamily="34" charset="-128"/>
            </a:endParaRPr>
          </a:p>
          <a:p>
            <a:r>
              <a:rPr lang="en-US" baseline="0" dirty="0">
                <a:ea typeface="ＭＳ Ｐゴシック" pitchFamily="34" charset="-128"/>
              </a:rPr>
              <a:t>These tear-off sheets are great to use in the hospital, child care and clinic settings. </a:t>
            </a:r>
          </a:p>
          <a:p>
            <a:endParaRPr lang="en-US" baseline="0" dirty="0">
              <a:ea typeface="ＭＳ Ｐゴシック" pitchFamily="34" charset="-128"/>
            </a:endParaRPr>
          </a:p>
          <a:p>
            <a:r>
              <a:rPr lang="en-US" baseline="0" dirty="0">
                <a:ea typeface="ＭＳ Ｐゴシック" pitchFamily="34" charset="-128"/>
              </a:rPr>
              <a:t>Go to </a:t>
            </a:r>
            <a:r>
              <a:rPr lang="en-US" dirty="0">
                <a:ea typeface="ＭＳ Ｐゴシック" pitchFamily="34" charset="-128"/>
              </a:rPr>
              <a:t>http://www.nichd.nih.gov/sts/Pages/default.aspx for updated materials.</a:t>
            </a:r>
          </a:p>
        </p:txBody>
      </p:sp>
      <p:sp>
        <p:nvSpPr>
          <p:cNvPr id="2" name="Date Placeholder 1">
            <a:extLst>
              <a:ext uri="{FF2B5EF4-FFF2-40B4-BE49-F238E27FC236}">
                <a16:creationId xmlns:a16="http://schemas.microsoft.com/office/drawing/2014/main" id="{9FFDF18C-E5AC-4C10-9C51-9CA4FC65BFEF}"/>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984B9546-66D5-44D3-B412-9E4238E90795}"/>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47687736-0D5A-4858-9AF9-F9F28EB32366}"/>
              </a:ext>
            </a:extLst>
          </p:cNvPr>
          <p:cNvSpPr>
            <a:spLocks noGrp="1"/>
          </p:cNvSpPr>
          <p:nvPr>
            <p:ph type="sldNum" sz="quarter" idx="5"/>
          </p:nvPr>
        </p:nvSpPr>
        <p:spPr/>
        <p:txBody>
          <a:bodyPr/>
          <a:lstStyle/>
          <a:p>
            <a:pPr>
              <a:defRPr/>
            </a:pPr>
            <a:fld id="{5535CEAB-F431-456D-B3ED-6A8BABC8F515}" type="slidenum">
              <a:rPr lang="en-US" smtClean="0"/>
              <a:pPr>
                <a:defRPr/>
              </a:pPr>
              <a:t>32</a:t>
            </a:fld>
            <a:endParaRPr lang="en-US"/>
          </a:p>
        </p:txBody>
      </p:sp>
    </p:spTree>
    <p:extLst>
      <p:ext uri="{BB962C8B-B14F-4D97-AF65-F5344CB8AC3E}">
        <p14:creationId xmlns:p14="http://schemas.microsoft.com/office/powerpoint/2010/main" val="3872813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34" charset="-128"/>
              </a:rPr>
              <a:t>Safe sleep video was written and created by Safe KIDS Kansas in partnership with Lawrence Memorial Hospital, Child Care Aware, KU, Parents as Teachers and the KIDS Network.</a:t>
            </a:r>
            <a:r>
              <a:rPr lang="en-US" baseline="0" dirty="0">
                <a:ea typeface="ＭＳ Ｐゴシック" pitchFamily="34" charset="-128"/>
              </a:rPr>
              <a:t> This video was produced in 2010 and reflects the recommendations at that time. The AAP has revised recommendations that are not included in this video. </a:t>
            </a:r>
            <a:endParaRPr lang="en-US" dirty="0">
              <a:ea typeface="ＭＳ Ｐゴシック" pitchFamily="34" charset="-128"/>
            </a:endParaRPr>
          </a:p>
        </p:txBody>
      </p:sp>
      <p:sp>
        <p:nvSpPr>
          <p:cNvPr id="2" name="Date Placeholder 1">
            <a:extLst>
              <a:ext uri="{FF2B5EF4-FFF2-40B4-BE49-F238E27FC236}">
                <a16:creationId xmlns:a16="http://schemas.microsoft.com/office/drawing/2014/main" id="{E656FE9B-1B57-4D9A-BACD-A919954D4560}"/>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48A4EA18-9677-45E6-9DF4-7EA40BAC6833}"/>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19A229C4-054E-4A21-844E-893027E5DBA2}"/>
              </a:ext>
            </a:extLst>
          </p:cNvPr>
          <p:cNvSpPr>
            <a:spLocks noGrp="1"/>
          </p:cNvSpPr>
          <p:nvPr>
            <p:ph type="sldNum" sz="quarter" idx="5"/>
          </p:nvPr>
        </p:nvSpPr>
        <p:spPr/>
        <p:txBody>
          <a:bodyPr/>
          <a:lstStyle/>
          <a:p>
            <a:pPr>
              <a:defRPr/>
            </a:pPr>
            <a:fld id="{5535CEAB-F431-456D-B3ED-6A8BABC8F515}" type="slidenum">
              <a:rPr lang="en-US" smtClean="0"/>
              <a:pPr>
                <a:defRPr/>
              </a:pPr>
              <a:t>33</a:t>
            </a:fld>
            <a:endParaRPr lang="en-US"/>
          </a:p>
        </p:txBody>
      </p:sp>
    </p:spTree>
    <p:extLst>
      <p:ext uri="{BB962C8B-B14F-4D97-AF65-F5344CB8AC3E}">
        <p14:creationId xmlns:p14="http://schemas.microsoft.com/office/powerpoint/2010/main" val="1364891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p:cNvSpPr>
            <a:spLocks noGrp="1" noRot="1" noChangeAspect="1" noChangeArrowheads="1" noTextEdit="1"/>
          </p:cNvSpPr>
          <p:nvPr>
            <p:ph type="sldImg"/>
          </p:nvPr>
        </p:nvSpPr>
        <p:spPr>
          <a:ln/>
        </p:spPr>
      </p:sp>
      <p:sp>
        <p:nvSpPr>
          <p:cNvPr id="34822" name="Rectangle 3"/>
          <p:cNvSpPr>
            <a:spLocks noGrp="1" noChangeArrowheads="1"/>
          </p:cNvSpPr>
          <p:nvPr>
            <p:ph type="body" idx="1"/>
          </p:nvPr>
        </p:nvSpPr>
        <p:spPr>
          <a:noFill/>
          <a:ln/>
        </p:spPr>
        <p:txBody>
          <a:bodyPr/>
          <a:lstStyle/>
          <a:p>
            <a:r>
              <a:rPr lang="en-US" dirty="0"/>
              <a:t>Research shows that when SIDS happens in child care it frequently happens very early on.  There is question as to if it is related to the change in environment and sleep position.  Thus, stressing the need to have</a:t>
            </a:r>
            <a:r>
              <a:rPr lang="en-US" baseline="0" dirty="0"/>
              <a:t> the conversation with your childcare provide about correct safe sleep practices. </a:t>
            </a:r>
          </a:p>
          <a:p>
            <a:endParaRPr lang="en-US" baseline="0" dirty="0"/>
          </a:p>
          <a:p>
            <a:r>
              <a:rPr lang="en-US" baseline="0" dirty="0"/>
              <a:t>On F</a:t>
            </a:r>
            <a:r>
              <a:rPr lang="en-US" dirty="0"/>
              <a:t>ebruary 3, 2012, KDHE Child</a:t>
            </a:r>
            <a:r>
              <a:rPr lang="en-US" baseline="0" dirty="0"/>
              <a:t> Care R</a:t>
            </a:r>
            <a:r>
              <a:rPr lang="en-US" dirty="0"/>
              <a:t>egulations were</a:t>
            </a:r>
            <a:r>
              <a:rPr lang="en-US" baseline="0" dirty="0"/>
              <a:t> updated to reflect the following legislation;</a:t>
            </a:r>
          </a:p>
          <a:p>
            <a:endParaRPr lang="en-US" b="1" dirty="0"/>
          </a:p>
          <a:p>
            <a:pPr>
              <a:buClr>
                <a:srgbClr val="FFFFFF"/>
              </a:buClr>
            </a:pPr>
            <a:r>
              <a:rPr lang="en-US" b="1" dirty="0"/>
              <a:t>K.A.R. 28-4-114a. Initial and ongoing professional development. </a:t>
            </a:r>
          </a:p>
          <a:p>
            <a:pPr lvl="1">
              <a:buClr>
                <a:srgbClr val="FFFFFF"/>
              </a:buClr>
            </a:pPr>
            <a:r>
              <a:rPr lang="en-US" dirty="0"/>
              <a:t>at least two clock-hours of training on safe sleep practices and sudden infant death syndrome if the individual will be caring for children under 12 months of age. </a:t>
            </a:r>
          </a:p>
          <a:p>
            <a:pPr>
              <a:buClr>
                <a:srgbClr val="FFFFFF"/>
              </a:buClr>
            </a:pPr>
            <a:r>
              <a:rPr lang="en-US" b="1" dirty="0"/>
              <a:t>K.A.R. 28-4-115a. Supervision. </a:t>
            </a:r>
            <a:endParaRPr lang="en-US" dirty="0"/>
          </a:p>
          <a:p>
            <a:pPr lvl="1">
              <a:buClr>
                <a:srgbClr val="FFFFFF"/>
              </a:buClr>
            </a:pPr>
            <a:r>
              <a:rPr lang="en-US" dirty="0"/>
              <a:t>Each child who is napping or sleeping shall be within sight or hearing distance of the provider and shall be visually checked on by the provider at least once every 15 minutes. </a:t>
            </a:r>
          </a:p>
          <a:p>
            <a:endParaRPr lang="en-US" dirty="0"/>
          </a:p>
        </p:txBody>
      </p:sp>
      <p:sp>
        <p:nvSpPr>
          <p:cNvPr id="2" name="Date Placeholder 1">
            <a:extLst>
              <a:ext uri="{FF2B5EF4-FFF2-40B4-BE49-F238E27FC236}">
                <a16:creationId xmlns:a16="http://schemas.microsoft.com/office/drawing/2014/main" id="{FE358030-9267-4C27-94AA-86A3B39567EC}"/>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8D49DE10-445F-4ABD-B48C-CA2BC9BF38E5}"/>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742AF209-DACF-4A6E-8A85-E3A69312F60A}"/>
              </a:ext>
            </a:extLst>
          </p:cNvPr>
          <p:cNvSpPr>
            <a:spLocks noGrp="1"/>
          </p:cNvSpPr>
          <p:nvPr>
            <p:ph type="sldNum" sz="quarter" idx="5"/>
          </p:nvPr>
        </p:nvSpPr>
        <p:spPr/>
        <p:txBody>
          <a:bodyPr/>
          <a:lstStyle/>
          <a:p>
            <a:pPr>
              <a:defRPr/>
            </a:pPr>
            <a:fld id="{5535CEAB-F431-456D-B3ED-6A8BABC8F515}" type="slidenum">
              <a:rPr lang="en-US" smtClean="0"/>
              <a:pPr>
                <a:defRPr/>
              </a:pPr>
              <a:t>34</a:t>
            </a:fld>
            <a:endParaRPr lang="en-US"/>
          </a:p>
        </p:txBody>
      </p:sp>
    </p:spTree>
    <p:extLst>
      <p:ext uri="{BB962C8B-B14F-4D97-AF65-F5344CB8AC3E}">
        <p14:creationId xmlns:p14="http://schemas.microsoft.com/office/powerpoint/2010/main" val="2236582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Rectangle 2"/>
          <p:cNvSpPr>
            <a:spLocks noGrp="1" noRot="1" noChangeAspect="1" noChangeArrowheads="1" noTextEdit="1"/>
          </p:cNvSpPr>
          <p:nvPr>
            <p:ph type="sldImg"/>
          </p:nvPr>
        </p:nvSpPr>
        <p:spPr>
          <a:xfrm>
            <a:off x="976313" y="604838"/>
            <a:ext cx="4997450" cy="3748087"/>
          </a:xfrm>
          <a:ln/>
        </p:spPr>
      </p:sp>
      <p:sp>
        <p:nvSpPr>
          <p:cNvPr id="88071" name="Rectangle 3"/>
          <p:cNvSpPr>
            <a:spLocks noGrp="1" noChangeArrowheads="1"/>
          </p:cNvSpPr>
          <p:nvPr>
            <p:ph type="body" idx="1"/>
          </p:nvPr>
        </p:nvSpPr>
        <p:spPr>
          <a:xfrm>
            <a:off x="996538" y="4720239"/>
            <a:ext cx="5653880" cy="4477233"/>
          </a:xfrm>
          <a:noFill/>
          <a:ln/>
        </p:spPr>
        <p:txBody>
          <a:bodyPr/>
          <a:lstStyle/>
          <a:p>
            <a:r>
              <a:rPr lang="en-US" dirty="0"/>
              <a:t>Some child care providers might be reluctant to tell parents what to do and find it easier to give in to the parents’ preference. It may be a good idea to designate a couple of people in the child care facility or home to be the point people on safe-to-sleep issues. When there is a parent that is concerned about the policy or is uninformed, these point people can be responsible for speaking with them. Know that what you share with the parent might be the piece of information they have been missing in the care they provide their child.  Although they may have heard the information before you might just be the person who gets through to them.  </a:t>
            </a:r>
            <a:br>
              <a:rPr lang="en-US" dirty="0"/>
            </a:br>
            <a:endParaRPr lang="en-US" dirty="0"/>
          </a:p>
          <a:p>
            <a:r>
              <a:rPr lang="en-US" dirty="0"/>
              <a:t>Why would a child care provider be reluctant to discuss the situation with the parents of a child in your care?</a:t>
            </a:r>
          </a:p>
          <a:p>
            <a:r>
              <a:rPr lang="en-US" i="1" dirty="0"/>
              <a:t>Allow time for group to answer with their concerns.</a:t>
            </a:r>
          </a:p>
        </p:txBody>
      </p:sp>
      <p:sp>
        <p:nvSpPr>
          <p:cNvPr id="88072" name="Text Box 6"/>
          <p:cNvSpPr txBox="1">
            <a:spLocks noChangeArrowheads="1"/>
          </p:cNvSpPr>
          <p:nvPr/>
        </p:nvSpPr>
        <p:spPr bwMode="auto">
          <a:xfrm>
            <a:off x="8167479" y="8884537"/>
            <a:ext cx="479433" cy="304763"/>
          </a:xfrm>
          <a:prstGeom prst="rect">
            <a:avLst/>
          </a:prstGeom>
          <a:noFill/>
          <a:ln w="9525">
            <a:noFill/>
            <a:miter lim="800000"/>
            <a:headEnd/>
            <a:tailEnd/>
          </a:ln>
        </p:spPr>
        <p:txBody>
          <a:bodyPr lIns="97617" tIns="48810" rIns="97617" bIns="48810">
            <a:spAutoFit/>
          </a:bodyPr>
          <a:lstStyle/>
          <a:p>
            <a:pPr defTabSz="976773" eaLnBrk="0" hangingPunct="0"/>
            <a:endParaRPr lang="en-US" sz="1300" dirty="0">
              <a:latin typeface="Times New Roman" pitchFamily="18" charset="0"/>
            </a:endParaRPr>
          </a:p>
        </p:txBody>
      </p:sp>
      <p:sp>
        <p:nvSpPr>
          <p:cNvPr id="2" name="Date Placeholder 1">
            <a:extLst>
              <a:ext uri="{FF2B5EF4-FFF2-40B4-BE49-F238E27FC236}">
                <a16:creationId xmlns:a16="http://schemas.microsoft.com/office/drawing/2014/main" id="{2157432B-7090-4799-B692-263E724C9B0B}"/>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D9ED97A0-EAB1-4C95-A264-218D9ECB1440}"/>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B0E23EC4-011F-42A1-9F38-088E8802CAEF}"/>
              </a:ext>
            </a:extLst>
          </p:cNvPr>
          <p:cNvSpPr>
            <a:spLocks noGrp="1"/>
          </p:cNvSpPr>
          <p:nvPr>
            <p:ph type="sldNum" sz="quarter" idx="5"/>
          </p:nvPr>
        </p:nvSpPr>
        <p:spPr/>
        <p:txBody>
          <a:bodyPr/>
          <a:lstStyle/>
          <a:p>
            <a:pPr>
              <a:defRPr/>
            </a:pPr>
            <a:fld id="{5535CEAB-F431-456D-B3ED-6A8BABC8F515}" type="slidenum">
              <a:rPr lang="en-US" smtClean="0"/>
              <a:pPr>
                <a:defRPr/>
              </a:pPr>
              <a:t>35</a:t>
            </a:fld>
            <a:endParaRPr lang="en-US"/>
          </a:p>
        </p:txBody>
      </p:sp>
    </p:spTree>
    <p:extLst>
      <p:ext uri="{BB962C8B-B14F-4D97-AF65-F5344CB8AC3E}">
        <p14:creationId xmlns:p14="http://schemas.microsoft.com/office/powerpoint/2010/main" val="3647755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8" name="Rectangle 2"/>
          <p:cNvSpPr>
            <a:spLocks noGrp="1" noRot="1" noChangeAspect="1" noChangeArrowheads="1" noTextEdit="1"/>
          </p:cNvSpPr>
          <p:nvPr>
            <p:ph type="sldImg"/>
          </p:nvPr>
        </p:nvSpPr>
        <p:spPr>
          <a:ln/>
        </p:spPr>
      </p:sp>
      <p:sp>
        <p:nvSpPr>
          <p:cNvPr id="100359" name="Rectangle 3"/>
          <p:cNvSpPr>
            <a:spLocks noGrp="1" noChangeArrowheads="1"/>
          </p:cNvSpPr>
          <p:nvPr>
            <p:ph type="body" idx="1"/>
          </p:nvPr>
        </p:nvSpPr>
        <p:spPr>
          <a:xfrm>
            <a:off x="444500" y="4305636"/>
            <a:ext cx="6313984" cy="4466742"/>
          </a:xfrm>
          <a:noFill/>
          <a:ln/>
        </p:spPr>
        <p:txBody>
          <a:bodyPr/>
          <a:lstStyle/>
          <a:p>
            <a:r>
              <a:rPr lang="en-US" dirty="0"/>
              <a:t>This presentation is available online at Kansas</a:t>
            </a:r>
            <a:r>
              <a:rPr lang="en-US" baseline="0" dirty="0"/>
              <a:t> Train. Go to </a:t>
            </a:r>
            <a:r>
              <a:rPr lang="en-US" baseline="0" dirty="0" err="1"/>
              <a:t>ks.train.org</a:t>
            </a:r>
            <a:r>
              <a:rPr lang="en-US" baseline="0" dirty="0"/>
              <a:t> and use the course ID’s to locate the training. </a:t>
            </a:r>
          </a:p>
          <a:p>
            <a:r>
              <a:rPr lang="en-US" baseline="0" dirty="0"/>
              <a:t>The trainings takes about 1.5-2 hours. The training includes a pretest and post-test and will provide a </a:t>
            </a:r>
          </a:p>
          <a:p>
            <a:r>
              <a:rPr lang="en-US" baseline="0" dirty="0"/>
              <a:t>certificate of attendance at the conclusion.</a:t>
            </a:r>
            <a:endParaRPr lang="en-US" dirty="0"/>
          </a:p>
        </p:txBody>
      </p:sp>
      <p:sp>
        <p:nvSpPr>
          <p:cNvPr id="2" name="Date Placeholder 1">
            <a:extLst>
              <a:ext uri="{FF2B5EF4-FFF2-40B4-BE49-F238E27FC236}">
                <a16:creationId xmlns:a16="http://schemas.microsoft.com/office/drawing/2014/main" id="{11C4C070-1B9D-43E0-A0B1-6F71BDBE92B6}"/>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8FCF4FA1-1D3A-4B49-AA39-AD04DB1EAFF8}"/>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A0557EED-D907-444B-9B5A-5F09107FA7D7}"/>
              </a:ext>
            </a:extLst>
          </p:cNvPr>
          <p:cNvSpPr>
            <a:spLocks noGrp="1"/>
          </p:cNvSpPr>
          <p:nvPr>
            <p:ph type="sldNum" sz="quarter" idx="5"/>
          </p:nvPr>
        </p:nvSpPr>
        <p:spPr/>
        <p:txBody>
          <a:bodyPr/>
          <a:lstStyle/>
          <a:p>
            <a:pPr>
              <a:defRPr/>
            </a:pPr>
            <a:fld id="{5535CEAB-F431-456D-B3ED-6A8BABC8F515}" type="slidenum">
              <a:rPr lang="en-US" smtClean="0"/>
              <a:pPr>
                <a:defRPr/>
              </a:pPr>
              <a:t>36</a:t>
            </a:fld>
            <a:endParaRPr lang="en-US"/>
          </a:p>
        </p:txBody>
      </p:sp>
    </p:spTree>
    <p:extLst>
      <p:ext uri="{BB962C8B-B14F-4D97-AF65-F5344CB8AC3E}">
        <p14:creationId xmlns:p14="http://schemas.microsoft.com/office/powerpoint/2010/main" val="2079175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pPr>
              <a:spcBef>
                <a:spcPct val="0"/>
              </a:spcBef>
            </a:pPr>
            <a:r>
              <a:rPr lang="en-US" dirty="0"/>
              <a:t>This slide provides contact information for the National Resource Center for Health and Safety in Child Care and Early Education. </a:t>
            </a:r>
            <a:r>
              <a:rPr lang="en-US" i="1" dirty="0"/>
              <a:t>Reducing the Risk of Sudden Infant Death Syndrome: Applicable Standards From Caring for Our Children: National Health and Safety Performance Standards: Guidelines for Out-of-Home Child Care</a:t>
            </a:r>
            <a:r>
              <a:rPr lang="en-US" dirty="0"/>
              <a:t> is readily accessible and easy to use.</a:t>
            </a:r>
          </a:p>
          <a:p>
            <a:pPr>
              <a:spcBef>
                <a:spcPct val="0"/>
              </a:spcBef>
            </a:pPr>
            <a:endParaRPr lang="en-US" dirty="0"/>
          </a:p>
          <a:p>
            <a:pPr>
              <a:spcBef>
                <a:spcPct val="0"/>
              </a:spcBef>
            </a:pPr>
            <a:r>
              <a:rPr lang="en-US" dirty="0"/>
              <a:t>On this Web site, there is also information about the licensing regulations for each state. You can check the details of your state’s regulations.</a:t>
            </a:r>
          </a:p>
        </p:txBody>
      </p:sp>
      <p:sp>
        <p:nvSpPr>
          <p:cNvPr id="2" name="Date Placeholder 1">
            <a:extLst>
              <a:ext uri="{FF2B5EF4-FFF2-40B4-BE49-F238E27FC236}">
                <a16:creationId xmlns:a16="http://schemas.microsoft.com/office/drawing/2014/main" id="{217943AA-A726-42A9-9CE9-210607E7ABDC}"/>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F2C5C605-53CE-4B0D-A6B6-0B439F558289}"/>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5E43F0EA-CD36-4260-A90D-4B7F1502EB24}"/>
              </a:ext>
            </a:extLst>
          </p:cNvPr>
          <p:cNvSpPr>
            <a:spLocks noGrp="1"/>
          </p:cNvSpPr>
          <p:nvPr>
            <p:ph type="sldNum" sz="quarter" idx="5"/>
          </p:nvPr>
        </p:nvSpPr>
        <p:spPr/>
        <p:txBody>
          <a:bodyPr/>
          <a:lstStyle/>
          <a:p>
            <a:pPr>
              <a:defRPr/>
            </a:pPr>
            <a:fld id="{5535CEAB-F431-456D-B3ED-6A8BABC8F515}" type="slidenum">
              <a:rPr lang="en-US" smtClean="0"/>
              <a:pPr>
                <a:defRPr/>
              </a:pPr>
              <a:t>37</a:t>
            </a:fld>
            <a:endParaRPr lang="en-US"/>
          </a:p>
        </p:txBody>
      </p:sp>
    </p:spTree>
    <p:extLst>
      <p:ext uri="{BB962C8B-B14F-4D97-AF65-F5344CB8AC3E}">
        <p14:creationId xmlns:p14="http://schemas.microsoft.com/office/powerpoint/2010/main" val="2472055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pPr>
              <a:spcBef>
                <a:spcPct val="0"/>
              </a:spcBef>
            </a:pPr>
            <a:r>
              <a:rPr lang="en-US" dirty="0"/>
              <a:t>This is the contact information for the AAP Early Education and Child Care Initiatives. You can find</a:t>
            </a:r>
            <a:r>
              <a:rPr lang="en-US" baseline="0" dirty="0"/>
              <a:t> specific information regarding safe sleep and child care.</a:t>
            </a:r>
            <a:endParaRPr lang="en-US" dirty="0"/>
          </a:p>
        </p:txBody>
      </p:sp>
      <p:sp>
        <p:nvSpPr>
          <p:cNvPr id="2" name="Date Placeholder 1">
            <a:extLst>
              <a:ext uri="{FF2B5EF4-FFF2-40B4-BE49-F238E27FC236}">
                <a16:creationId xmlns:a16="http://schemas.microsoft.com/office/drawing/2014/main" id="{109FE014-B8A6-4D75-849C-3C6C9EFEDB25}"/>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2A61C122-BC1C-4FBB-8F19-41B1FD25F1B6}"/>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FA9C3A00-8132-46CA-B76C-D98D1B11C11B}"/>
              </a:ext>
            </a:extLst>
          </p:cNvPr>
          <p:cNvSpPr>
            <a:spLocks noGrp="1"/>
          </p:cNvSpPr>
          <p:nvPr>
            <p:ph type="sldNum" sz="quarter" idx="5"/>
          </p:nvPr>
        </p:nvSpPr>
        <p:spPr/>
        <p:txBody>
          <a:bodyPr/>
          <a:lstStyle/>
          <a:p>
            <a:pPr>
              <a:defRPr/>
            </a:pPr>
            <a:fld id="{5535CEAB-F431-456D-B3ED-6A8BABC8F515}" type="slidenum">
              <a:rPr lang="en-US" smtClean="0"/>
              <a:pPr>
                <a:defRPr/>
              </a:pPr>
              <a:t>38</a:t>
            </a:fld>
            <a:endParaRPr lang="en-US"/>
          </a:p>
        </p:txBody>
      </p:sp>
    </p:spTree>
    <p:extLst>
      <p:ext uri="{BB962C8B-B14F-4D97-AF65-F5344CB8AC3E}">
        <p14:creationId xmlns:p14="http://schemas.microsoft.com/office/powerpoint/2010/main" val="4095747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 to </a:t>
            </a:r>
            <a:r>
              <a:rPr lang="en-US" dirty="0" err="1"/>
              <a:t>Kidsks.org</a:t>
            </a:r>
            <a:r>
              <a:rPr lang="en-US" dirty="0"/>
              <a:t> for more information or to refer a bereaved family.</a:t>
            </a:r>
          </a:p>
        </p:txBody>
      </p:sp>
      <p:sp>
        <p:nvSpPr>
          <p:cNvPr id="4" name="Date Placeholder 3">
            <a:extLst>
              <a:ext uri="{FF2B5EF4-FFF2-40B4-BE49-F238E27FC236}">
                <a16:creationId xmlns:a16="http://schemas.microsoft.com/office/drawing/2014/main" id="{52D30523-DC13-4ED0-BF11-EA4DC6DE528F}"/>
              </a:ext>
            </a:extLst>
          </p:cNvPr>
          <p:cNvSpPr>
            <a:spLocks noGrp="1"/>
          </p:cNvSpPr>
          <p:nvPr>
            <p:ph type="dt" idx="1"/>
          </p:nvPr>
        </p:nvSpPr>
        <p:spPr/>
        <p:txBody>
          <a:bodyPr/>
          <a:lstStyle/>
          <a:p>
            <a:pPr>
              <a:defRPr/>
            </a:pPr>
            <a:r>
              <a:rPr lang="en-US"/>
              <a:t>9/19/2019</a:t>
            </a:r>
          </a:p>
        </p:txBody>
      </p:sp>
      <p:sp>
        <p:nvSpPr>
          <p:cNvPr id="5" name="Footer Placeholder 4">
            <a:extLst>
              <a:ext uri="{FF2B5EF4-FFF2-40B4-BE49-F238E27FC236}">
                <a16:creationId xmlns:a16="http://schemas.microsoft.com/office/drawing/2014/main" id="{49827593-D1FA-454F-8C31-A6E2BB1D48B5}"/>
              </a:ext>
            </a:extLst>
          </p:cNvPr>
          <p:cNvSpPr>
            <a:spLocks noGrp="1"/>
          </p:cNvSpPr>
          <p:nvPr>
            <p:ph type="ftr" sz="quarter" idx="4"/>
          </p:nvPr>
        </p:nvSpPr>
        <p:spPr/>
        <p:txBody>
          <a:bodyPr/>
          <a:lstStyle/>
          <a:p>
            <a:pPr>
              <a:defRPr/>
            </a:pPr>
            <a:r>
              <a:rPr lang="en-US"/>
              <a:t>KIDS Network--kidsks.org</a:t>
            </a:r>
          </a:p>
        </p:txBody>
      </p:sp>
      <p:sp>
        <p:nvSpPr>
          <p:cNvPr id="6" name="Slide Number Placeholder 5">
            <a:extLst>
              <a:ext uri="{FF2B5EF4-FFF2-40B4-BE49-F238E27FC236}">
                <a16:creationId xmlns:a16="http://schemas.microsoft.com/office/drawing/2014/main" id="{4DC1751D-B7F2-4A6A-A346-F98346938D95}"/>
              </a:ext>
            </a:extLst>
          </p:cNvPr>
          <p:cNvSpPr>
            <a:spLocks noGrp="1"/>
          </p:cNvSpPr>
          <p:nvPr>
            <p:ph type="sldNum" sz="quarter" idx="5"/>
          </p:nvPr>
        </p:nvSpPr>
        <p:spPr/>
        <p:txBody>
          <a:bodyPr/>
          <a:lstStyle/>
          <a:p>
            <a:pPr>
              <a:defRPr/>
            </a:pPr>
            <a:fld id="{5535CEAB-F431-456D-B3ED-6A8BABC8F515}" type="slidenum">
              <a:rPr lang="en-US" smtClean="0"/>
              <a:pPr>
                <a:defRPr/>
              </a:pPr>
              <a:t>40</a:t>
            </a:fld>
            <a:endParaRPr lang="en-US"/>
          </a:p>
        </p:txBody>
      </p:sp>
    </p:spTree>
    <p:extLst>
      <p:ext uri="{BB962C8B-B14F-4D97-AF65-F5344CB8AC3E}">
        <p14:creationId xmlns:p14="http://schemas.microsoft.com/office/powerpoint/2010/main" val="431337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34" charset="-128"/>
              </a:rPr>
              <a:t>This presentation is based on the 2016 AAP Safe Sleep Recommendations. </a:t>
            </a:r>
          </a:p>
        </p:txBody>
      </p:sp>
      <p:sp>
        <p:nvSpPr>
          <p:cNvPr id="2" name="Date Placeholder 1">
            <a:extLst>
              <a:ext uri="{FF2B5EF4-FFF2-40B4-BE49-F238E27FC236}">
                <a16:creationId xmlns:a16="http://schemas.microsoft.com/office/drawing/2014/main" id="{7D04AFE3-17E8-48D1-A9DC-0B1D04ACEAE8}"/>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5287D16B-AEF7-4E30-B9E3-2B932C503DDA}"/>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E52A1CFF-22C4-46D9-B285-634746973BA8}"/>
              </a:ext>
            </a:extLst>
          </p:cNvPr>
          <p:cNvSpPr>
            <a:spLocks noGrp="1"/>
          </p:cNvSpPr>
          <p:nvPr>
            <p:ph type="sldNum" sz="quarter" idx="5"/>
          </p:nvPr>
        </p:nvSpPr>
        <p:spPr/>
        <p:txBody>
          <a:bodyPr/>
          <a:lstStyle/>
          <a:p>
            <a:pPr>
              <a:defRPr/>
            </a:pPr>
            <a:fld id="{5535CEAB-F431-456D-B3ED-6A8BABC8F515}" type="slidenum">
              <a:rPr lang="en-US" smtClean="0"/>
              <a:pPr>
                <a:defRPr/>
              </a:pPr>
              <a:t>41</a:t>
            </a:fld>
            <a:endParaRPr lang="en-US"/>
          </a:p>
        </p:txBody>
      </p:sp>
    </p:spTree>
    <p:extLst>
      <p:ext uri="{BB962C8B-B14F-4D97-AF65-F5344CB8AC3E}">
        <p14:creationId xmlns:p14="http://schemas.microsoft.com/office/powerpoint/2010/main" val="3648833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34" charset="-128"/>
              </a:rPr>
              <a:t>And finally, this presentation was developed and copyrighted by the Kansas Infant Death and SIDS Network. Go to </a:t>
            </a:r>
            <a:r>
              <a:rPr lang="en-US" dirty="0" err="1">
                <a:ea typeface="ＭＳ Ｐゴシック" pitchFamily="34" charset="-128"/>
              </a:rPr>
              <a:t>KIDSKS.org</a:t>
            </a:r>
            <a:r>
              <a:rPr lang="en-US" dirty="0">
                <a:ea typeface="ＭＳ Ｐゴシック" pitchFamily="34" charset="-128"/>
              </a:rPr>
              <a:t> for more information. If you have any questions about the material provided, please contact Christy Schunn at the KIDS Network. Thank you for listening and thank you for the work you do to keep infant safe.</a:t>
            </a:r>
          </a:p>
        </p:txBody>
      </p:sp>
      <p:sp>
        <p:nvSpPr>
          <p:cNvPr id="2" name="Date Placeholder 1">
            <a:extLst>
              <a:ext uri="{FF2B5EF4-FFF2-40B4-BE49-F238E27FC236}">
                <a16:creationId xmlns:a16="http://schemas.microsoft.com/office/drawing/2014/main" id="{B66B9BB6-9EF0-46C3-9771-41C728D9242A}"/>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086A9BB8-922F-449A-953E-0ADE79B16C9B}"/>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E7EB47F1-51E2-43A6-9F2E-6EE40B51D5C8}"/>
              </a:ext>
            </a:extLst>
          </p:cNvPr>
          <p:cNvSpPr>
            <a:spLocks noGrp="1"/>
          </p:cNvSpPr>
          <p:nvPr>
            <p:ph type="sldNum" sz="quarter" idx="5"/>
          </p:nvPr>
        </p:nvSpPr>
        <p:spPr/>
        <p:txBody>
          <a:bodyPr/>
          <a:lstStyle/>
          <a:p>
            <a:pPr>
              <a:defRPr/>
            </a:pPr>
            <a:fld id="{5535CEAB-F431-456D-B3ED-6A8BABC8F515}" type="slidenum">
              <a:rPr lang="en-US" smtClean="0"/>
              <a:pPr>
                <a:defRPr/>
              </a:pPr>
              <a:t>42</a:t>
            </a:fld>
            <a:endParaRPr lang="en-US"/>
          </a:p>
        </p:txBody>
      </p:sp>
    </p:spTree>
    <p:extLst>
      <p:ext uri="{BB962C8B-B14F-4D97-AF65-F5344CB8AC3E}">
        <p14:creationId xmlns:p14="http://schemas.microsoft.com/office/powerpoint/2010/main" val="415861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a:t>To give you some perspective, in 2018, 231 Kansas infants died before their first birthday. That is 6.4 deaths per 1,000 live births. The national goal set by Healthy People 2020 is an infant mortality rate below 6.0. 2015 was the </a:t>
            </a:r>
            <a:r>
              <a:rPr lang="en-US" b="1" i="1" u="sng" dirty="0"/>
              <a:t>first year </a:t>
            </a:r>
            <a:r>
              <a:rPr lang="en-US" dirty="0"/>
              <a:t>that Kansas had ever been below the 6.0 goal. </a:t>
            </a:r>
          </a:p>
          <a:p>
            <a:pPr eaLnBrk="1" hangingPunct="1">
              <a:spcBef>
                <a:spcPct val="0"/>
              </a:spcBef>
              <a:defRPr/>
            </a:pPr>
            <a:endParaRPr lang="en-US" dirty="0"/>
          </a:p>
          <a:p>
            <a:pPr marL="228589" indent="-228589" eaLnBrk="1" hangingPunct="1">
              <a:spcBef>
                <a:spcPct val="0"/>
              </a:spcBef>
              <a:buFont typeface="+mj-lt"/>
              <a:buAutoNum type="arabicPeriod"/>
              <a:defRPr/>
            </a:pPr>
            <a:endParaRPr lang="en-US" dirty="0"/>
          </a:p>
          <a:p>
            <a:pPr>
              <a:defRPr/>
            </a:pPr>
            <a:endParaRPr lang="en-US" dirty="0"/>
          </a:p>
          <a:p>
            <a:pPr eaLnBrk="1" hangingPunct="1">
              <a:spcBef>
                <a:spcPct val="0"/>
              </a:spcBef>
              <a:defRPr/>
            </a:pPr>
            <a:endParaRPr lang="en-US" dirty="0"/>
          </a:p>
        </p:txBody>
      </p:sp>
      <p:sp>
        <p:nvSpPr>
          <p:cNvPr id="2" name="Date Placeholder 1">
            <a:extLst>
              <a:ext uri="{FF2B5EF4-FFF2-40B4-BE49-F238E27FC236}">
                <a16:creationId xmlns:a16="http://schemas.microsoft.com/office/drawing/2014/main" id="{E7D23EE5-5C0D-43F7-81FD-C5064CC7DAD2}"/>
              </a:ext>
            </a:extLst>
          </p:cNvPr>
          <p:cNvSpPr>
            <a:spLocks noGrp="1"/>
          </p:cNvSpPr>
          <p:nvPr>
            <p:ph type="dt" idx="1"/>
          </p:nvPr>
        </p:nvSpPr>
        <p:spPr/>
        <p:txBody>
          <a:bodyPr/>
          <a:lstStyle/>
          <a:p>
            <a:pPr>
              <a:defRPr/>
            </a:pPr>
            <a:r>
              <a:rPr lang="en-US"/>
              <a:t>9/19/2019</a:t>
            </a:r>
          </a:p>
        </p:txBody>
      </p:sp>
      <p:sp>
        <p:nvSpPr>
          <p:cNvPr id="3" name="Footer Placeholder 2">
            <a:extLst>
              <a:ext uri="{FF2B5EF4-FFF2-40B4-BE49-F238E27FC236}">
                <a16:creationId xmlns:a16="http://schemas.microsoft.com/office/drawing/2014/main" id="{FEEF529E-4CF0-464F-9BA9-FFDD1C743126}"/>
              </a:ext>
            </a:extLst>
          </p:cNvPr>
          <p:cNvSpPr>
            <a:spLocks noGrp="1"/>
          </p:cNvSpPr>
          <p:nvPr>
            <p:ph type="ftr" sz="quarter" idx="4"/>
          </p:nvPr>
        </p:nvSpPr>
        <p:spPr/>
        <p:txBody>
          <a:bodyPr/>
          <a:lstStyle/>
          <a:p>
            <a:pPr>
              <a:defRPr/>
            </a:pPr>
            <a:r>
              <a:rPr lang="en-US"/>
              <a:t>KIDS Network--kidsks.org</a:t>
            </a:r>
          </a:p>
        </p:txBody>
      </p:sp>
      <p:sp>
        <p:nvSpPr>
          <p:cNvPr id="4" name="Slide Number Placeholder 3">
            <a:extLst>
              <a:ext uri="{FF2B5EF4-FFF2-40B4-BE49-F238E27FC236}">
                <a16:creationId xmlns:a16="http://schemas.microsoft.com/office/drawing/2014/main" id="{0937B2FD-EAAC-4AAC-8738-D7B10DD4EF2E}"/>
              </a:ext>
            </a:extLst>
          </p:cNvPr>
          <p:cNvSpPr>
            <a:spLocks noGrp="1"/>
          </p:cNvSpPr>
          <p:nvPr>
            <p:ph type="sldNum" sz="quarter" idx="5"/>
          </p:nvPr>
        </p:nvSpPr>
        <p:spPr/>
        <p:txBody>
          <a:bodyPr/>
          <a:lstStyle/>
          <a:p>
            <a:pPr>
              <a:defRPr/>
            </a:pPr>
            <a:fld id="{5535CEAB-F431-456D-B3ED-6A8BABC8F515}" type="slidenum">
              <a:rPr lang="en-US" smtClean="0"/>
              <a:pPr>
                <a:defRPr/>
              </a:pPr>
              <a:t>6</a:t>
            </a:fld>
            <a:endParaRPr lang="en-US"/>
          </a:p>
        </p:txBody>
      </p:sp>
    </p:spTree>
    <p:extLst>
      <p:ext uri="{BB962C8B-B14F-4D97-AF65-F5344CB8AC3E}">
        <p14:creationId xmlns:p14="http://schemas.microsoft.com/office/powerpoint/2010/main" val="2264381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more about the issues related to infant mortality we must look at 5 year rolling averages. From 2014-2018, the KDHE reports:</a:t>
            </a:r>
          </a:p>
          <a:p>
            <a:r>
              <a:rPr lang="en-US" dirty="0"/>
              <a:t>The leading cause of infant death is congenital anomalies (</a:t>
            </a:r>
            <a:r>
              <a:rPr lang="en-US" b="1" dirty="0"/>
              <a:t>neural tube defects</a:t>
            </a:r>
            <a:r>
              <a:rPr lang="en-US" dirty="0"/>
              <a:t> like spina bifida and anencephaly)</a:t>
            </a:r>
          </a:p>
          <a:p>
            <a:r>
              <a:rPr lang="en-US" dirty="0"/>
              <a:t>2</a:t>
            </a:r>
            <a:r>
              <a:rPr lang="en-US" baseline="30000" dirty="0"/>
              <a:t>nd</a:t>
            </a:r>
            <a:r>
              <a:rPr lang="en-US" dirty="0"/>
              <a:t> leading cause is Sudden Unexpected Infant Death (SIDS, ASSB, undetermined or what many consider to be sleep-related deaths)</a:t>
            </a:r>
          </a:p>
          <a:p>
            <a:r>
              <a:rPr lang="en-US" dirty="0"/>
              <a:t>3</a:t>
            </a:r>
            <a:r>
              <a:rPr lang="en-US" baseline="30000" dirty="0"/>
              <a:t>rd</a:t>
            </a:r>
            <a:r>
              <a:rPr lang="en-US" dirty="0"/>
              <a:t> leading cause is prematurity or low birth weight</a:t>
            </a:r>
          </a:p>
          <a:p>
            <a:r>
              <a:rPr lang="en-US" dirty="0"/>
              <a:t>Other causes include: rare diseases like necrotizing enterocolitis (NEC), car accidents are other external causes, etc.</a:t>
            </a:r>
          </a:p>
        </p:txBody>
      </p:sp>
      <p:sp>
        <p:nvSpPr>
          <p:cNvPr id="4" name="Date Placeholder 3">
            <a:extLst>
              <a:ext uri="{FF2B5EF4-FFF2-40B4-BE49-F238E27FC236}">
                <a16:creationId xmlns:a16="http://schemas.microsoft.com/office/drawing/2014/main" id="{A77A19D6-2CF9-44B1-A4EF-6490F1DEBC88}"/>
              </a:ext>
            </a:extLst>
          </p:cNvPr>
          <p:cNvSpPr>
            <a:spLocks noGrp="1"/>
          </p:cNvSpPr>
          <p:nvPr>
            <p:ph type="dt" idx="1"/>
          </p:nvPr>
        </p:nvSpPr>
        <p:spPr/>
        <p:txBody>
          <a:bodyPr/>
          <a:lstStyle/>
          <a:p>
            <a:pPr>
              <a:defRPr/>
            </a:pPr>
            <a:r>
              <a:rPr lang="en-US"/>
              <a:t>9/19/2019</a:t>
            </a:r>
          </a:p>
        </p:txBody>
      </p:sp>
      <p:sp>
        <p:nvSpPr>
          <p:cNvPr id="5" name="Footer Placeholder 4">
            <a:extLst>
              <a:ext uri="{FF2B5EF4-FFF2-40B4-BE49-F238E27FC236}">
                <a16:creationId xmlns:a16="http://schemas.microsoft.com/office/drawing/2014/main" id="{E5EF8D03-C627-49B9-BF34-27D175FCC345}"/>
              </a:ext>
            </a:extLst>
          </p:cNvPr>
          <p:cNvSpPr>
            <a:spLocks noGrp="1"/>
          </p:cNvSpPr>
          <p:nvPr>
            <p:ph type="ftr" sz="quarter" idx="4"/>
          </p:nvPr>
        </p:nvSpPr>
        <p:spPr/>
        <p:txBody>
          <a:bodyPr/>
          <a:lstStyle/>
          <a:p>
            <a:pPr>
              <a:defRPr/>
            </a:pPr>
            <a:r>
              <a:rPr lang="en-US"/>
              <a:t>KIDS Network--kidsks.org</a:t>
            </a:r>
          </a:p>
        </p:txBody>
      </p:sp>
      <p:sp>
        <p:nvSpPr>
          <p:cNvPr id="6" name="Slide Number Placeholder 5">
            <a:extLst>
              <a:ext uri="{FF2B5EF4-FFF2-40B4-BE49-F238E27FC236}">
                <a16:creationId xmlns:a16="http://schemas.microsoft.com/office/drawing/2014/main" id="{2002286B-7D8B-45E0-961B-52D9F93750A7}"/>
              </a:ext>
            </a:extLst>
          </p:cNvPr>
          <p:cNvSpPr>
            <a:spLocks noGrp="1"/>
          </p:cNvSpPr>
          <p:nvPr>
            <p:ph type="sldNum" sz="quarter" idx="5"/>
          </p:nvPr>
        </p:nvSpPr>
        <p:spPr/>
        <p:txBody>
          <a:bodyPr/>
          <a:lstStyle/>
          <a:p>
            <a:pPr>
              <a:defRPr/>
            </a:pPr>
            <a:fld id="{5535CEAB-F431-456D-B3ED-6A8BABC8F515}" type="slidenum">
              <a:rPr lang="en-US" smtClean="0"/>
              <a:pPr>
                <a:defRPr/>
              </a:pPr>
              <a:t>7</a:t>
            </a:fld>
            <a:endParaRPr lang="en-US"/>
          </a:p>
        </p:txBody>
      </p:sp>
    </p:spTree>
    <p:extLst>
      <p:ext uri="{BB962C8B-B14F-4D97-AF65-F5344CB8AC3E}">
        <p14:creationId xmlns:p14="http://schemas.microsoft.com/office/powerpoint/2010/main" val="177958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normAutofit fontScale="70000" lnSpcReduction="20000"/>
          </a:bodyPr>
          <a:lstStyle/>
          <a:p>
            <a:r>
              <a:rPr lang="en-US" dirty="0"/>
              <a:t>The State Child Death Review Board examines trends and patterns that identify risk factors in the deaths of children, from birth through 17 years of age.</a:t>
            </a:r>
          </a:p>
          <a:p>
            <a:r>
              <a:rPr lang="en-US" dirty="0"/>
              <a:t>The State Child Death Review Board has developed the following three goals to direct its work:</a:t>
            </a:r>
          </a:p>
          <a:p>
            <a:pPr lvl="1"/>
            <a:r>
              <a:rPr lang="en-US" b="1" dirty="0"/>
              <a:t>1. To describe</a:t>
            </a:r>
            <a:r>
              <a:rPr lang="en-US" dirty="0"/>
              <a:t> trends and patterns of child deaths, identifying risk factors in the population;</a:t>
            </a:r>
          </a:p>
          <a:p>
            <a:pPr lvl="1"/>
            <a:r>
              <a:rPr lang="en-US" b="1" dirty="0"/>
              <a:t>2. To improve</a:t>
            </a:r>
            <a:r>
              <a:rPr lang="en-US" dirty="0"/>
              <a:t> inter-agency communication so recommendations can be made regarding recording of actual cause of death, investigation of suspicious deaths, and system responses to child deaths;</a:t>
            </a:r>
          </a:p>
          <a:p>
            <a:pPr lvl="1"/>
            <a:r>
              <a:rPr lang="en-US" b="1" dirty="0"/>
              <a:t>3. To develop</a:t>
            </a:r>
            <a:r>
              <a:rPr lang="en-US" dirty="0"/>
              <a:t> prevention strategies including community education and mobilization, professional training, and changes in legislation, public policy and/or agency practices.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It should be noted that the numbers and rates in SCDRB annual report should not be expected to be the same as those reported in the KDHE Annual Summary of Vital Statistics, which monitors deaths of Kansas residents only. After review by the board, the classification of the cause or manner of death may be different from the coroner’s. For example, an infant death suspicious for asphyxia may be called an undetermined death by the coroner, but after the board reviews medical, law enforcement, and other pertinent reports, additional information may support the board’s classification of the death as Sudden Infant Death Syndrome, Category II.</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According to the 2017, KSCDRB Annual Report there were 41 sleep related deaths, of which 27 were found unresponsive in an adult bed. Thus,</a:t>
            </a:r>
          </a:p>
          <a:p>
            <a:pPr marL="914400" marR="0" lvl="2" indent="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400" dirty="0"/>
              <a:t>66% were sleeping an adult bed (51% were co-bedding)</a:t>
            </a:r>
            <a:endParaRPr lang="en-US" sz="2200" dirty="0">
              <a:solidFill>
                <a:srgbClr val="FFFFFF"/>
              </a:solidFill>
            </a:endParaRPr>
          </a:p>
          <a:p>
            <a:pPr lvl="2">
              <a:buFont typeface="Arial" panose="020B0604020202020204" pitchFamily="34" charset="0"/>
              <a:buChar char="•"/>
            </a:pPr>
            <a:r>
              <a:rPr lang="en-US" sz="2200" dirty="0">
                <a:solidFill>
                  <a:srgbClr val="FFFFFF"/>
                </a:solidFill>
              </a:rPr>
              <a:t>83% were not sleeping in a safety approved crib/bassinet </a:t>
            </a:r>
          </a:p>
          <a:p>
            <a:pPr lvl="2">
              <a:buFont typeface="Arial" panose="020B0604020202020204" pitchFamily="34" charset="0"/>
              <a:buChar char="•"/>
            </a:pPr>
            <a:r>
              <a:rPr lang="en-US" sz="2200" dirty="0">
                <a:solidFill>
                  <a:srgbClr val="FFFFFF"/>
                </a:solidFill>
              </a:rPr>
              <a:t>7% were sleeping on a chair, floor, swing, </a:t>
            </a:r>
            <a:r>
              <a:rPr lang="en-US" sz="2200" dirty="0" err="1">
                <a:solidFill>
                  <a:srgbClr val="FFFFFF"/>
                </a:solidFill>
              </a:rPr>
              <a:t>boppy</a:t>
            </a:r>
            <a:r>
              <a:rPr lang="en-US" sz="2200" dirty="0">
                <a:solidFill>
                  <a:srgbClr val="FFFFFF"/>
                </a:solidFill>
              </a:rPr>
              <a:t>, etc.</a:t>
            </a:r>
          </a:p>
          <a:p>
            <a:pPr lvl="2">
              <a:buFont typeface="Arial" panose="020B0604020202020204" pitchFamily="34" charset="0"/>
              <a:buChar char="•"/>
            </a:pPr>
            <a:r>
              <a:rPr lang="en-US" sz="2200" dirty="0"/>
              <a:t>7% were sleeping on a couch, while co-bedding</a:t>
            </a:r>
          </a:p>
          <a:p>
            <a:pPr lvl="2">
              <a:buFont typeface="Arial" panose="020B0604020202020204" pitchFamily="34" charset="0"/>
              <a:buChar char="•"/>
            </a:pPr>
            <a:r>
              <a:rPr lang="en-US" sz="2200" dirty="0">
                <a:solidFill>
                  <a:srgbClr val="FFFFFF"/>
                </a:solidFill>
              </a:rPr>
              <a:t>89% of SIDS deaths had one or more elements of unsafe sleep</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r>
              <a:rPr lang="en-US" dirty="0"/>
              <a:t>It is important to differentiate between co-bedding</a:t>
            </a:r>
            <a:r>
              <a:rPr lang="en-US" baseline="0" dirty="0"/>
              <a:t> in an adult bed and sofa/couch. Some bed-sharing proponents argue the “don’t sleep with infants” leads parents to co-sleep on couches/sofa; thus, increasing deaths on couches and sofas. The KS Child Death Review Board data clearly reports the majority (66%) of sleep-related deaths occur in the adult bed. </a:t>
            </a:r>
          </a:p>
          <a:p>
            <a:endParaRPr lang="en-US" dirty="0"/>
          </a:p>
          <a:p>
            <a:endParaRPr lang="en-US" dirty="0"/>
          </a:p>
        </p:txBody>
      </p:sp>
      <p:sp>
        <p:nvSpPr>
          <p:cNvPr id="4" name="Date Placeholder 3">
            <a:extLst>
              <a:ext uri="{FF2B5EF4-FFF2-40B4-BE49-F238E27FC236}">
                <a16:creationId xmlns:a16="http://schemas.microsoft.com/office/drawing/2014/main" id="{F8F20EA7-C12A-4B68-9ACE-339647D65992}"/>
              </a:ext>
            </a:extLst>
          </p:cNvPr>
          <p:cNvSpPr>
            <a:spLocks noGrp="1"/>
          </p:cNvSpPr>
          <p:nvPr>
            <p:ph type="dt" idx="1"/>
          </p:nvPr>
        </p:nvSpPr>
        <p:spPr/>
        <p:txBody>
          <a:bodyPr/>
          <a:lstStyle/>
          <a:p>
            <a:pPr>
              <a:defRPr/>
            </a:pPr>
            <a:r>
              <a:rPr lang="en-US"/>
              <a:t>9/19/2019</a:t>
            </a:r>
          </a:p>
        </p:txBody>
      </p:sp>
      <p:sp>
        <p:nvSpPr>
          <p:cNvPr id="5" name="Footer Placeholder 4">
            <a:extLst>
              <a:ext uri="{FF2B5EF4-FFF2-40B4-BE49-F238E27FC236}">
                <a16:creationId xmlns:a16="http://schemas.microsoft.com/office/drawing/2014/main" id="{B20E2B1C-D02C-4ED3-8CBB-0DB532474CC6}"/>
              </a:ext>
            </a:extLst>
          </p:cNvPr>
          <p:cNvSpPr>
            <a:spLocks noGrp="1"/>
          </p:cNvSpPr>
          <p:nvPr>
            <p:ph type="ftr" sz="quarter" idx="4"/>
          </p:nvPr>
        </p:nvSpPr>
        <p:spPr/>
        <p:txBody>
          <a:bodyPr/>
          <a:lstStyle/>
          <a:p>
            <a:pPr>
              <a:defRPr/>
            </a:pPr>
            <a:r>
              <a:rPr lang="en-US"/>
              <a:t>KIDS Network--kidsks.org</a:t>
            </a:r>
          </a:p>
        </p:txBody>
      </p:sp>
      <p:sp>
        <p:nvSpPr>
          <p:cNvPr id="6" name="Slide Number Placeholder 5">
            <a:extLst>
              <a:ext uri="{FF2B5EF4-FFF2-40B4-BE49-F238E27FC236}">
                <a16:creationId xmlns:a16="http://schemas.microsoft.com/office/drawing/2014/main" id="{36E6A1D7-A296-45F4-83FB-9818F46A548D}"/>
              </a:ext>
            </a:extLst>
          </p:cNvPr>
          <p:cNvSpPr>
            <a:spLocks noGrp="1"/>
          </p:cNvSpPr>
          <p:nvPr>
            <p:ph type="sldNum" sz="quarter" idx="5"/>
          </p:nvPr>
        </p:nvSpPr>
        <p:spPr/>
        <p:txBody>
          <a:bodyPr/>
          <a:lstStyle/>
          <a:p>
            <a:pPr>
              <a:defRPr/>
            </a:pPr>
            <a:fld id="{5535CEAB-F431-456D-B3ED-6A8BABC8F515}" type="slidenum">
              <a:rPr lang="en-US" smtClean="0"/>
              <a:pPr>
                <a:defRPr/>
              </a:pPr>
              <a:t>8</a:t>
            </a:fld>
            <a:endParaRPr lang="en-US"/>
          </a:p>
        </p:txBody>
      </p:sp>
    </p:spTree>
    <p:extLst>
      <p:ext uri="{BB962C8B-B14F-4D97-AF65-F5344CB8AC3E}">
        <p14:creationId xmlns:p14="http://schemas.microsoft.com/office/powerpoint/2010/main" val="1889488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KIDS Network strategy to reduce sleep-related deaths is to provide consistent safe sleep messages along a continuum of care. We strive to educate new and expectant parents, caregivers, grandparents, and anyone caring for an infant in the first year of the infant’s life. Consistent messaging must be provided in the community, clinics, hospitals, birthing centers and child care facilities</a:t>
            </a:r>
          </a:p>
        </p:txBody>
      </p:sp>
      <p:sp>
        <p:nvSpPr>
          <p:cNvPr id="4" name="Date Placeholder 3">
            <a:extLst>
              <a:ext uri="{FF2B5EF4-FFF2-40B4-BE49-F238E27FC236}">
                <a16:creationId xmlns:a16="http://schemas.microsoft.com/office/drawing/2014/main" id="{49C22FED-F0B2-4FA0-BDC8-BE8F066C2A5A}"/>
              </a:ext>
            </a:extLst>
          </p:cNvPr>
          <p:cNvSpPr>
            <a:spLocks noGrp="1"/>
          </p:cNvSpPr>
          <p:nvPr>
            <p:ph type="dt" idx="1"/>
          </p:nvPr>
        </p:nvSpPr>
        <p:spPr/>
        <p:txBody>
          <a:bodyPr/>
          <a:lstStyle/>
          <a:p>
            <a:pPr>
              <a:defRPr/>
            </a:pPr>
            <a:r>
              <a:rPr lang="en-US"/>
              <a:t>9/19/2019</a:t>
            </a:r>
          </a:p>
        </p:txBody>
      </p:sp>
      <p:sp>
        <p:nvSpPr>
          <p:cNvPr id="5" name="Footer Placeholder 4">
            <a:extLst>
              <a:ext uri="{FF2B5EF4-FFF2-40B4-BE49-F238E27FC236}">
                <a16:creationId xmlns:a16="http://schemas.microsoft.com/office/drawing/2014/main" id="{849773CA-B274-4B59-9AD9-1ADFD38F1253}"/>
              </a:ext>
            </a:extLst>
          </p:cNvPr>
          <p:cNvSpPr>
            <a:spLocks noGrp="1"/>
          </p:cNvSpPr>
          <p:nvPr>
            <p:ph type="ftr" sz="quarter" idx="4"/>
          </p:nvPr>
        </p:nvSpPr>
        <p:spPr/>
        <p:txBody>
          <a:bodyPr/>
          <a:lstStyle/>
          <a:p>
            <a:pPr>
              <a:defRPr/>
            </a:pPr>
            <a:r>
              <a:rPr lang="en-US"/>
              <a:t>KIDS Network--kidsks.org</a:t>
            </a:r>
          </a:p>
        </p:txBody>
      </p:sp>
      <p:sp>
        <p:nvSpPr>
          <p:cNvPr id="6" name="Slide Number Placeholder 5">
            <a:extLst>
              <a:ext uri="{FF2B5EF4-FFF2-40B4-BE49-F238E27FC236}">
                <a16:creationId xmlns:a16="http://schemas.microsoft.com/office/drawing/2014/main" id="{0B1EE5B3-22C9-4407-967A-2E3A17C61A7A}"/>
              </a:ext>
            </a:extLst>
          </p:cNvPr>
          <p:cNvSpPr>
            <a:spLocks noGrp="1"/>
          </p:cNvSpPr>
          <p:nvPr>
            <p:ph type="sldNum" sz="quarter" idx="5"/>
          </p:nvPr>
        </p:nvSpPr>
        <p:spPr/>
        <p:txBody>
          <a:bodyPr/>
          <a:lstStyle/>
          <a:p>
            <a:pPr>
              <a:defRPr/>
            </a:pPr>
            <a:fld id="{5535CEAB-F431-456D-B3ED-6A8BABC8F515}" type="slidenum">
              <a:rPr lang="en-US" smtClean="0"/>
              <a:pPr>
                <a:defRPr/>
              </a:pPr>
              <a:t>9</a:t>
            </a:fld>
            <a:endParaRPr lang="en-US"/>
          </a:p>
        </p:txBody>
      </p:sp>
    </p:spTree>
    <p:extLst>
      <p:ext uri="{BB962C8B-B14F-4D97-AF65-F5344CB8AC3E}">
        <p14:creationId xmlns:p14="http://schemas.microsoft.com/office/powerpoint/2010/main" val="389210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a:t>
            </a:r>
            <a:r>
              <a:rPr lang="en-US" baseline="0" dirty="0"/>
              <a:t> we know is that parents and caregivers are most likely to follow safe sleep guidelines when a healthcare provider promotes safe sleep practices. It is also important that the healthcare providers deliver consistent messages. We also know new parents turn to trusted female friends and relatives. The more people sharing information about safe sleep practices, the more likely families will follow them. And lastly, it is important that providers and educators model safe sleep behaviors.</a:t>
            </a:r>
            <a:endParaRPr lang="en-US" dirty="0"/>
          </a:p>
        </p:txBody>
      </p:sp>
      <p:sp>
        <p:nvSpPr>
          <p:cNvPr id="4" name="Date Placeholder 3">
            <a:extLst>
              <a:ext uri="{FF2B5EF4-FFF2-40B4-BE49-F238E27FC236}">
                <a16:creationId xmlns:a16="http://schemas.microsoft.com/office/drawing/2014/main" id="{35ADA355-B2A9-4889-81AD-2D5003BD4460}"/>
              </a:ext>
            </a:extLst>
          </p:cNvPr>
          <p:cNvSpPr>
            <a:spLocks noGrp="1"/>
          </p:cNvSpPr>
          <p:nvPr>
            <p:ph type="dt" idx="1"/>
          </p:nvPr>
        </p:nvSpPr>
        <p:spPr/>
        <p:txBody>
          <a:bodyPr/>
          <a:lstStyle/>
          <a:p>
            <a:pPr>
              <a:defRPr/>
            </a:pPr>
            <a:r>
              <a:rPr lang="en-US"/>
              <a:t>9/19/2019</a:t>
            </a:r>
          </a:p>
        </p:txBody>
      </p:sp>
      <p:sp>
        <p:nvSpPr>
          <p:cNvPr id="5" name="Footer Placeholder 4">
            <a:extLst>
              <a:ext uri="{FF2B5EF4-FFF2-40B4-BE49-F238E27FC236}">
                <a16:creationId xmlns:a16="http://schemas.microsoft.com/office/drawing/2014/main" id="{CABAA9BE-F52E-4C84-91D4-DB7DA319D0D2}"/>
              </a:ext>
            </a:extLst>
          </p:cNvPr>
          <p:cNvSpPr>
            <a:spLocks noGrp="1"/>
          </p:cNvSpPr>
          <p:nvPr>
            <p:ph type="ftr" sz="quarter" idx="4"/>
          </p:nvPr>
        </p:nvSpPr>
        <p:spPr/>
        <p:txBody>
          <a:bodyPr/>
          <a:lstStyle/>
          <a:p>
            <a:pPr>
              <a:defRPr/>
            </a:pPr>
            <a:r>
              <a:rPr lang="en-US"/>
              <a:t>KIDS Network--kidsks.org</a:t>
            </a:r>
          </a:p>
        </p:txBody>
      </p:sp>
      <p:sp>
        <p:nvSpPr>
          <p:cNvPr id="6" name="Slide Number Placeholder 5">
            <a:extLst>
              <a:ext uri="{FF2B5EF4-FFF2-40B4-BE49-F238E27FC236}">
                <a16:creationId xmlns:a16="http://schemas.microsoft.com/office/drawing/2014/main" id="{6B94F5AF-F44E-4D47-9ACC-B1151F8BB17D}"/>
              </a:ext>
            </a:extLst>
          </p:cNvPr>
          <p:cNvSpPr>
            <a:spLocks noGrp="1"/>
          </p:cNvSpPr>
          <p:nvPr>
            <p:ph type="sldNum" sz="quarter" idx="5"/>
          </p:nvPr>
        </p:nvSpPr>
        <p:spPr/>
        <p:txBody>
          <a:bodyPr/>
          <a:lstStyle/>
          <a:p>
            <a:pPr>
              <a:defRPr/>
            </a:pPr>
            <a:fld id="{5535CEAB-F431-456D-B3ED-6A8BABC8F515}" type="slidenum">
              <a:rPr lang="en-US" smtClean="0"/>
              <a:pPr>
                <a:defRPr/>
              </a:pPr>
              <a:t>10</a:t>
            </a:fld>
            <a:endParaRPr lang="en-US"/>
          </a:p>
        </p:txBody>
      </p:sp>
    </p:spTree>
    <p:extLst>
      <p:ext uri="{BB962C8B-B14F-4D97-AF65-F5344CB8AC3E}">
        <p14:creationId xmlns:p14="http://schemas.microsoft.com/office/powerpoint/2010/main" val="3035209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742">
              <a:defRPr/>
            </a:pPr>
            <a:r>
              <a:rPr lang="en-US" dirty="0"/>
              <a:t>There is an obvious</a:t>
            </a:r>
            <a:r>
              <a:rPr lang="en-US" baseline="0" dirty="0"/>
              <a:t> racial disparity between Non-Hispanic White people and people of color. Non-Hispanic Black babies are almost three times more likely to die in infancy and Native American babies are over 2 times more likely to die of SIDS, than their Non-Hispanic White counterparts. Infant mortality is a complex issue and social determinants like poverty, education and chronic stress may influence these rates. </a:t>
            </a:r>
          </a:p>
          <a:p>
            <a:pPr defTabSz="448742">
              <a:defRPr/>
            </a:pPr>
            <a:endParaRPr lang="en-US" baseline="0" dirty="0"/>
          </a:p>
          <a:p>
            <a:pPr defTabSz="448742">
              <a:defRPr/>
            </a:pPr>
            <a:r>
              <a:rPr lang="en-US" baseline="0" dirty="0"/>
              <a:t>This chart describes the leading causes of death by population group. Thus, SUID is the second leading cause of death for Non-Hispanic Black and Non-Hispanic White infants, but 3</a:t>
            </a:r>
            <a:r>
              <a:rPr lang="en-US" baseline="30000" dirty="0"/>
              <a:t>rd</a:t>
            </a:r>
            <a:r>
              <a:rPr lang="en-US" baseline="0" dirty="0"/>
              <a:t> in the Hispanic population. </a:t>
            </a:r>
          </a:p>
          <a:p>
            <a:pPr defTabSz="448742">
              <a:defRPr/>
            </a:pPr>
            <a:endParaRPr lang="en-US" baseline="0" dirty="0"/>
          </a:p>
          <a:p>
            <a:pPr defTabSz="448742">
              <a:defRPr/>
            </a:pPr>
            <a:r>
              <a:rPr lang="en-US" baseline="0" dirty="0"/>
              <a:t>Nationally, Hispanic SUIDS deaths have historically been lower than Non-Hispanic White SUIDS deaths. However here in Kansas, an upward trend in Hispanic infant mortality has been noted. </a:t>
            </a:r>
          </a:p>
          <a:p>
            <a:pPr defTabSz="448742">
              <a:defRPr/>
            </a:pPr>
            <a:endParaRPr lang="en-US" baseline="0" dirty="0"/>
          </a:p>
          <a:p>
            <a:endParaRPr lang="en-US" dirty="0"/>
          </a:p>
        </p:txBody>
      </p:sp>
      <p:sp>
        <p:nvSpPr>
          <p:cNvPr id="4" name="Date Placeholder 3">
            <a:extLst>
              <a:ext uri="{FF2B5EF4-FFF2-40B4-BE49-F238E27FC236}">
                <a16:creationId xmlns:a16="http://schemas.microsoft.com/office/drawing/2014/main" id="{E5FDF757-EFF7-48D1-A628-2203E494747A}"/>
              </a:ext>
            </a:extLst>
          </p:cNvPr>
          <p:cNvSpPr>
            <a:spLocks noGrp="1"/>
          </p:cNvSpPr>
          <p:nvPr>
            <p:ph type="dt" idx="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9/19/2019</a:t>
            </a:r>
          </a:p>
        </p:txBody>
      </p:sp>
      <p:sp>
        <p:nvSpPr>
          <p:cNvPr id="5" name="Footer Placeholder 4">
            <a:extLst>
              <a:ext uri="{FF2B5EF4-FFF2-40B4-BE49-F238E27FC236}">
                <a16:creationId xmlns:a16="http://schemas.microsoft.com/office/drawing/2014/main" id="{4514C0E6-2522-49E1-BCF0-FD53F02CB2F2}"/>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KIDS Network--kidsks.org</a:t>
            </a:r>
          </a:p>
        </p:txBody>
      </p:sp>
      <p:sp>
        <p:nvSpPr>
          <p:cNvPr id="6" name="Slide Number Placeholder 5">
            <a:extLst>
              <a:ext uri="{FF2B5EF4-FFF2-40B4-BE49-F238E27FC236}">
                <a16:creationId xmlns:a16="http://schemas.microsoft.com/office/drawing/2014/main" id="{0239168E-377F-42B7-8044-A9C94F23D2D3}"/>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535CEAB-F431-456D-B3ED-6A8BABC8F515}" type="slidenum">
              <a:rPr kumimoji="0" 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686975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22468" y="5199225"/>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Date Placeholder 6"/>
          <p:cNvSpPr>
            <a:spLocks noGrp="1"/>
          </p:cNvSpPr>
          <p:nvPr>
            <p:ph type="dt" sz="half" idx="10"/>
          </p:nvPr>
        </p:nvSpPr>
        <p:spPr/>
        <p:txBody>
          <a:bodyPr/>
          <a:lstStyle/>
          <a:p>
            <a:pPr>
              <a:defRPr/>
            </a:pPr>
            <a:fld id="{896B96A2-EF3C-4240-A2E3-EAFE304D0EDF}" type="datetime1">
              <a:rPr lang="en-US" smtClean="0"/>
              <a:t>10/15/2020</a:t>
            </a:fld>
            <a:endParaRPr lang="en-US"/>
          </a:p>
        </p:txBody>
      </p:sp>
      <p:sp>
        <p:nvSpPr>
          <p:cNvPr id="8" name="Slide Number Placeholder 7"/>
          <p:cNvSpPr>
            <a:spLocks noGrp="1"/>
          </p:cNvSpPr>
          <p:nvPr>
            <p:ph type="sldNum" sz="quarter" idx="11"/>
          </p:nvPr>
        </p:nvSpPr>
        <p:spPr/>
        <p:txBody>
          <a:bodyPr/>
          <a:lstStyle/>
          <a:p>
            <a:pPr>
              <a:defRPr/>
            </a:pPr>
            <a:fld id="{85301154-7620-4D04-8075-D7B3475191CF}" type="slidenum">
              <a:rPr lang="en-US" smtClean="0"/>
              <a:pPr>
                <a:defRPr/>
              </a:pPr>
              <a:t>‹#›</a:t>
            </a:fld>
            <a:endParaRPr lang="en-US"/>
          </a:p>
        </p:txBody>
      </p:sp>
      <p:sp>
        <p:nvSpPr>
          <p:cNvPr id="10" name="Footer Placeholder 4">
            <a:extLst>
              <a:ext uri="{FF2B5EF4-FFF2-40B4-BE49-F238E27FC236}">
                <a16:creationId xmlns:a16="http://schemas.microsoft.com/office/drawing/2014/main" id="{829F0268-AA1F-475E-A90E-A4729DCE37C0}"/>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11694CB-A132-43E0-A3F3-3C7D909E6E9D}" type="datetime1">
              <a:rPr lang="en-US" smtClean="0"/>
              <a:t>10/15/2020</a:t>
            </a:fld>
            <a:endParaRPr lang="en-US"/>
          </a:p>
        </p:txBody>
      </p:sp>
      <p:sp>
        <p:nvSpPr>
          <p:cNvPr id="6" name="Slide Number Placeholder 5"/>
          <p:cNvSpPr>
            <a:spLocks noGrp="1"/>
          </p:cNvSpPr>
          <p:nvPr>
            <p:ph type="sldNum" sz="quarter" idx="12"/>
          </p:nvPr>
        </p:nvSpPr>
        <p:spPr/>
        <p:txBody>
          <a:bodyPr/>
          <a:lstStyle/>
          <a:p>
            <a:pPr>
              <a:defRPr/>
            </a:pPr>
            <a:fld id="{BB385BC1-55CD-45E0-BA53-61C791EB3322}" type="slidenum">
              <a:rPr lang="en-US" smtClean="0"/>
              <a:pPr>
                <a:defRPr/>
              </a:pPr>
              <a:t>‹#›</a:t>
            </a:fld>
            <a:endParaRPr lang="en-US"/>
          </a:p>
        </p:txBody>
      </p:sp>
      <p:sp>
        <p:nvSpPr>
          <p:cNvPr id="7" name="Footer Placeholder 4">
            <a:extLst>
              <a:ext uri="{FF2B5EF4-FFF2-40B4-BE49-F238E27FC236}">
                <a16:creationId xmlns:a16="http://schemas.microsoft.com/office/drawing/2014/main" id="{732DDDD4-457C-4B16-BF27-D4DB58163948}"/>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3FA7660-1E10-4BD1-B389-740B2223301E}" type="datetime1">
              <a:rPr lang="en-US" smtClean="0"/>
              <a:t>10/15/2020</a:t>
            </a:fld>
            <a:endParaRPr lang="en-US"/>
          </a:p>
        </p:txBody>
      </p:sp>
      <p:sp>
        <p:nvSpPr>
          <p:cNvPr id="6" name="Slide Number Placeholder 5"/>
          <p:cNvSpPr>
            <a:spLocks noGrp="1"/>
          </p:cNvSpPr>
          <p:nvPr>
            <p:ph type="sldNum" sz="quarter" idx="12"/>
          </p:nvPr>
        </p:nvSpPr>
        <p:spPr/>
        <p:txBody>
          <a:bodyPr/>
          <a:lstStyle/>
          <a:p>
            <a:pPr>
              <a:defRPr/>
            </a:pPr>
            <a:fld id="{87708D75-EEDE-4CDB-BC31-5B7FB042906C}" type="slidenum">
              <a:rPr lang="en-US" smtClean="0"/>
              <a:pPr>
                <a:defRPr/>
              </a:pPr>
              <a:t>‹#›</a:t>
            </a:fld>
            <a:endParaRPr lang="en-US"/>
          </a:p>
        </p:txBody>
      </p:sp>
      <p:sp>
        <p:nvSpPr>
          <p:cNvPr id="7" name="Footer Placeholder 4">
            <a:extLst>
              <a:ext uri="{FF2B5EF4-FFF2-40B4-BE49-F238E27FC236}">
                <a16:creationId xmlns:a16="http://schemas.microsoft.com/office/drawing/2014/main" id="{3985FA62-9FB6-491B-9C9F-438139C05185}"/>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65760"/>
            <a:ext cx="7772400" cy="1143000"/>
          </a:xfrm>
        </p:spPr>
        <p:txBody>
          <a:bodyPr anchor="t">
            <a:noAutofit/>
          </a:bodyPr>
          <a:lstStyle>
            <a:lvl1pPr>
              <a:defRPr sz="6400"/>
            </a:lvl1pPr>
          </a:lstStyle>
          <a:p>
            <a:r>
              <a:rPr lang="en-US"/>
              <a:t>Click to edit Master title style</a:t>
            </a:r>
          </a:p>
        </p:txBody>
      </p:sp>
      <p:sp>
        <p:nvSpPr>
          <p:cNvPr id="3" name="Footer Placeholder 4">
            <a:extLst>
              <a:ext uri="{FF2B5EF4-FFF2-40B4-BE49-F238E27FC236}">
                <a16:creationId xmlns:a16="http://schemas.microsoft.com/office/drawing/2014/main" id="{3A4C759B-9C8F-4F61-8582-721352CDCFEE}"/>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B6F05245-F79A-4EB0-90BC-050EED60F9E0}"/>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1151AD1-7254-492A-8758-D7055093592A}"/>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extLst>
      <p:ext uri="{BB962C8B-B14F-4D97-AF65-F5344CB8AC3E}">
        <p14:creationId xmlns:p14="http://schemas.microsoft.com/office/powerpoint/2010/main" val="4149100666"/>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1_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eaLnBrk="0" hangingPunct="0">
              <a:defRPr>
                <a:latin typeface="Arial" charset="0"/>
                <a:cs typeface="+mn-cs"/>
              </a:defRPr>
            </a:lvl1pPr>
          </a:lstStyle>
          <a:p>
            <a:pPr>
              <a:defRPr/>
            </a:pPr>
            <a:fld id="{BC1DB18E-CBB2-4A3F-BE45-691AE8DF7DFF}" type="datetime1">
              <a:rPr lang="en-US" smtClean="0"/>
              <a:t>10/15/2020</a:t>
            </a:fld>
            <a:endParaRPr lang="en-US"/>
          </a:p>
        </p:txBody>
      </p:sp>
      <p:sp>
        <p:nvSpPr>
          <p:cNvPr id="7" name="Footer Placeholder 6"/>
          <p:cNvSpPr>
            <a:spLocks noGrp="1"/>
          </p:cNvSpPr>
          <p:nvPr>
            <p:ph type="ftr" sz="quarter" idx="11"/>
          </p:nvPr>
        </p:nvSpPr>
        <p:spPr>
          <a:xfrm>
            <a:off x="2590800" y="6248400"/>
            <a:ext cx="3886200" cy="457200"/>
          </a:xfrm>
          <a:prstGeom prst="rect">
            <a:avLst/>
          </a:prstGeom>
        </p:spPr>
        <p:txBody>
          <a:bodyPr/>
          <a:lstStyle>
            <a:lvl1pPr eaLnBrk="0" hangingPunct="0">
              <a:defRPr>
                <a:latin typeface="Arial" charset="0"/>
                <a:cs typeface="+mn-cs"/>
              </a:defRPr>
            </a:lvl1pPr>
          </a:lstStyle>
          <a:p>
            <a:pPr>
              <a:defRPr/>
            </a:pPr>
            <a:r>
              <a:rPr lang="en-US"/>
              <a:t>Copyright KIDS Network 2020 kidsks.org</a:t>
            </a:r>
          </a:p>
        </p:txBody>
      </p:sp>
      <p:sp>
        <p:nvSpPr>
          <p:cNvPr id="8" name="Slide Number Placeholder 7"/>
          <p:cNvSpPr>
            <a:spLocks noGrp="1"/>
          </p:cNvSpPr>
          <p:nvPr>
            <p:ph type="sldNum" sz="quarter" idx="12"/>
          </p:nvPr>
        </p:nvSpPr>
        <p:spPr>
          <a:xfrm>
            <a:off x="6553200" y="6248400"/>
            <a:ext cx="1905000" cy="457200"/>
          </a:xfrm>
          <a:prstGeom prst="rect">
            <a:avLst/>
          </a:prstGeom>
        </p:spPr>
        <p:txBody>
          <a:bodyPr/>
          <a:lstStyle>
            <a:lvl1pPr eaLnBrk="0" hangingPunct="0">
              <a:defRPr>
                <a:latin typeface="Arial" charset="0"/>
                <a:cs typeface="+mn-cs"/>
              </a:defRPr>
            </a:lvl1pPr>
          </a:lstStyle>
          <a:p>
            <a:pPr>
              <a:defRPr/>
            </a:pPr>
            <a:fld id="{CB47782C-C034-40CD-9D7B-30401FECDBCF}" type="slidenum">
              <a:rPr lang="en-US"/>
              <a:pPr>
                <a:defRPr/>
              </a:pPr>
              <a:t>‹#›</a:t>
            </a:fld>
            <a:endParaRPr lang="en-US">
              <a:latin typeface="Times New Roman" pitchFamily="18" charset="0"/>
            </a:endParaRPr>
          </a:p>
        </p:txBody>
      </p:sp>
      <p:sp>
        <p:nvSpPr>
          <p:cNvPr id="9" name="Footer Placeholder 4">
            <a:extLst>
              <a:ext uri="{FF2B5EF4-FFF2-40B4-BE49-F238E27FC236}">
                <a16:creationId xmlns:a16="http://schemas.microsoft.com/office/drawing/2014/main" id="{B4B3D085-CBC7-47A1-AA9A-17393507321D}"/>
              </a:ext>
            </a:extLst>
          </p:cNvPr>
          <p:cNvSpPr txBox="1">
            <a:spLocks/>
          </p:cNvSpPr>
          <p:nvPr userDrawn="1"/>
        </p:nvSpPr>
        <p:spPr>
          <a:xfrm>
            <a:off x="1417638" y="6640207"/>
            <a:ext cx="2246489" cy="301227"/>
          </a:xfrm>
          <a:prstGeom prst="rect">
            <a:avLst/>
          </a:prstGeom>
        </p:spPr>
        <p:txBody>
          <a:bodyPr vert="horz" lIns="91440" tIns="0" rIns="91440" bIns="45720" rtlCol="0" anchor="t"/>
          <a:lstStyle>
            <a:defPPr>
              <a:defRPr lang="en-US"/>
            </a:defPPr>
            <a:lvl1pPr algn="l" defTabSz="457200" rtl="0" fontAlgn="base">
              <a:spcBef>
                <a:spcPct val="0"/>
              </a:spcBef>
              <a:spcAft>
                <a:spcPct val="0"/>
              </a:spcAft>
              <a:defRPr sz="8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r>
              <a:rPr lang="en-US"/>
              <a:t>Copyright KIDS Network 2020 kidsks.org</a:t>
            </a:r>
            <a:endParaRPr lang="en-US" dirty="0"/>
          </a:p>
        </p:txBody>
      </p:sp>
    </p:spTree>
    <p:extLst>
      <p:ext uri="{BB962C8B-B14F-4D97-AF65-F5344CB8AC3E}">
        <p14:creationId xmlns:p14="http://schemas.microsoft.com/office/powerpoint/2010/main" val="251136695"/>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B179CA0-CAE1-43BC-A00F-05694CA4E2BD}" type="datetime1">
              <a:rPr lang="en-US" smtClean="0"/>
              <a:t>10/15/2020</a:t>
            </a:fld>
            <a:endParaRPr lang="en-US"/>
          </a:p>
        </p:txBody>
      </p:sp>
      <p:sp>
        <p:nvSpPr>
          <p:cNvPr id="6" name="Slide Number Placeholder 5"/>
          <p:cNvSpPr>
            <a:spLocks noGrp="1"/>
          </p:cNvSpPr>
          <p:nvPr>
            <p:ph type="sldNum" sz="quarter" idx="12"/>
          </p:nvPr>
        </p:nvSpPr>
        <p:spPr/>
        <p:txBody>
          <a:bodyPr/>
          <a:lstStyle/>
          <a:p>
            <a:pPr>
              <a:defRPr/>
            </a:pPr>
            <a:fld id="{577C869F-D601-4AF8-B9AA-DDAF1A2A4584}" type="slidenum">
              <a:rPr lang="en-US" smtClean="0"/>
              <a:pPr>
                <a:defRPr/>
              </a:pPr>
              <a:t>‹#›</a:t>
            </a:fld>
            <a:endParaRPr lang="en-US"/>
          </a:p>
        </p:txBody>
      </p:sp>
      <p:sp>
        <p:nvSpPr>
          <p:cNvPr id="7" name="Footer Placeholder 4">
            <a:extLst>
              <a:ext uri="{FF2B5EF4-FFF2-40B4-BE49-F238E27FC236}">
                <a16:creationId xmlns:a16="http://schemas.microsoft.com/office/drawing/2014/main" id="{DBDD1A07-058E-43E5-BB9E-1305B511E6BA}"/>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54022A3-1935-4675-9360-2A8E469B99D1}" type="datetime1">
              <a:rPr lang="en-US" smtClean="0"/>
              <a:t>10/15/2020</a:t>
            </a:fld>
            <a:endParaRPr lang="en-US"/>
          </a:p>
        </p:txBody>
      </p:sp>
      <p:sp>
        <p:nvSpPr>
          <p:cNvPr id="6" name="Slide Number Placeholder 5"/>
          <p:cNvSpPr>
            <a:spLocks noGrp="1"/>
          </p:cNvSpPr>
          <p:nvPr>
            <p:ph type="sldNum" sz="quarter" idx="12"/>
          </p:nvPr>
        </p:nvSpPr>
        <p:spPr/>
        <p:txBody>
          <a:bodyPr/>
          <a:lstStyle/>
          <a:p>
            <a:pPr>
              <a:defRPr/>
            </a:pPr>
            <a:fld id="{25D295D4-1760-489C-AD9F-C9FE901D77ED}" type="slidenum">
              <a:rPr lang="en-US" smtClean="0"/>
              <a:pPr>
                <a:defRPr/>
              </a:pPr>
              <a:t>‹#›</a:t>
            </a:fld>
            <a:endParaRPr lang="en-US"/>
          </a:p>
        </p:txBody>
      </p:sp>
      <p:sp>
        <p:nvSpPr>
          <p:cNvPr id="7" name="Footer Placeholder 4">
            <a:extLst>
              <a:ext uri="{FF2B5EF4-FFF2-40B4-BE49-F238E27FC236}">
                <a16:creationId xmlns:a16="http://schemas.microsoft.com/office/drawing/2014/main" id="{8F4F3B02-425F-4A01-A5AF-9F02D3044FA0}"/>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F4F76D21-61DB-44DB-9D8B-56B5E84E6A61}" type="datetime1">
              <a:rPr lang="en-US" smtClean="0"/>
              <a:t>10/15/2020</a:t>
            </a:fld>
            <a:endParaRPr lang="en-US"/>
          </a:p>
        </p:txBody>
      </p:sp>
      <p:sp>
        <p:nvSpPr>
          <p:cNvPr id="7" name="Slide Number Placeholder 6"/>
          <p:cNvSpPr>
            <a:spLocks noGrp="1"/>
          </p:cNvSpPr>
          <p:nvPr>
            <p:ph type="sldNum" sz="quarter" idx="12"/>
          </p:nvPr>
        </p:nvSpPr>
        <p:spPr/>
        <p:txBody>
          <a:bodyPr/>
          <a:lstStyle/>
          <a:p>
            <a:pPr>
              <a:defRPr/>
            </a:pPr>
            <a:fld id="{E26A2870-1982-4C10-9DF9-5B00347D3EC6}" type="slidenum">
              <a:rPr lang="en-US" smtClean="0"/>
              <a:pPr>
                <a:defRPr/>
              </a:pPr>
              <a:t>‹#›</a:t>
            </a:fld>
            <a:endParaRPr lang="en-US"/>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DC22885-CAC2-4D31-88F5-C1E6BD18E8A7}"/>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365760"/>
            <a:ext cx="7315200" cy="1154097"/>
          </a:xfrm>
        </p:spPr>
        <p:txBody>
          <a:bodyPr anchor="t">
            <a:noAutofit/>
          </a:bodyPr>
          <a:lstStyle>
            <a:lvl1pPr>
              <a:defRPr sz="6400"/>
            </a:lvl1pPr>
          </a:lstStyle>
          <a:p>
            <a:r>
              <a:rPr lang="en-US" dirty="0"/>
              <a:t>Click to edit Master title style</a:t>
            </a:r>
          </a:p>
        </p:txBody>
      </p:sp>
      <p:sp>
        <p:nvSpPr>
          <p:cNvPr id="11" name="Content Placeholder 10"/>
          <p:cNvSpPr>
            <a:spLocks noGrp="1"/>
          </p:cNvSpPr>
          <p:nvPr>
            <p:ph sz="quarter" idx="13"/>
          </p:nvPr>
        </p:nvSpPr>
        <p:spPr>
          <a:xfrm>
            <a:off x="914400" y="1705970"/>
            <a:ext cx="3566160" cy="4039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p:nvPr>
        </p:nvSpPr>
        <p:spPr>
          <a:xfrm>
            <a:off x="4681727" y="1705970"/>
            <a:ext cx="3566160" cy="46308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2215FAF-5605-48A9-A02D-016F90A96822}"/>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BCD474C3-9A6F-41A4-A1DF-2D818BB817F0}" type="datetime1">
              <a:rPr lang="en-US" smtClean="0"/>
              <a:t>10/15/2020</a:t>
            </a:fld>
            <a:endParaRPr lang="en-US"/>
          </a:p>
        </p:txBody>
      </p:sp>
      <p:sp>
        <p:nvSpPr>
          <p:cNvPr id="5" name="Slide Number Placeholder 4"/>
          <p:cNvSpPr>
            <a:spLocks noGrp="1"/>
          </p:cNvSpPr>
          <p:nvPr>
            <p:ph type="sldNum" sz="quarter" idx="12"/>
          </p:nvPr>
        </p:nvSpPr>
        <p:spPr/>
        <p:txBody>
          <a:bodyPr/>
          <a:lstStyle/>
          <a:p>
            <a:pPr>
              <a:defRPr/>
            </a:pPr>
            <a:fld id="{8F9064AB-D9BD-4EF4-B3D9-B4C93D3059C3}" type="slidenum">
              <a:rPr lang="en-US" smtClean="0"/>
              <a:pPr>
                <a:defRPr/>
              </a:pPr>
              <a:t>‹#›</a:t>
            </a:fld>
            <a:endParaRPr lang="en-US"/>
          </a:p>
        </p:txBody>
      </p:sp>
      <p:sp>
        <p:nvSpPr>
          <p:cNvPr id="6" name="Footer Placeholder 4">
            <a:extLst>
              <a:ext uri="{FF2B5EF4-FFF2-40B4-BE49-F238E27FC236}">
                <a16:creationId xmlns:a16="http://schemas.microsoft.com/office/drawing/2014/main" id="{FE34E0CA-3C4D-4F39-8FCF-A668C7443BBF}"/>
              </a:ext>
            </a:extLst>
          </p:cNvPr>
          <p:cNvSpPr txBox="1">
            <a:spLocks/>
          </p:cNvSpPr>
          <p:nvPr userDrawn="1"/>
        </p:nvSpPr>
        <p:spPr>
          <a:xfrm>
            <a:off x="1370013" y="6651518"/>
            <a:ext cx="2246489" cy="301227"/>
          </a:xfrm>
          <a:prstGeom prst="rect">
            <a:avLst/>
          </a:prstGeom>
        </p:spPr>
        <p:txBody>
          <a:bodyPr vert="horz" lIns="91440" tIns="0" rIns="91440" bIns="45720" rtlCol="0" anchor="t"/>
          <a:lstStyle>
            <a:defPPr>
              <a:defRPr lang="en-US"/>
            </a:defPPr>
            <a:lvl1pPr algn="l" defTabSz="457200" rtl="0" fontAlgn="base">
              <a:spcBef>
                <a:spcPct val="0"/>
              </a:spcBef>
              <a:spcAft>
                <a:spcPct val="0"/>
              </a:spcAft>
              <a:defRPr sz="8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020BEB7-CD5D-45C5-95ED-A96C787C8DBE}" type="datetime1">
              <a:rPr lang="en-US" smtClean="0"/>
              <a:t>10/15/2020</a:t>
            </a:fld>
            <a:endParaRPr lang="en-US"/>
          </a:p>
        </p:txBody>
      </p:sp>
      <p:sp>
        <p:nvSpPr>
          <p:cNvPr id="4" name="Slide Number Placeholder 3"/>
          <p:cNvSpPr>
            <a:spLocks noGrp="1"/>
          </p:cNvSpPr>
          <p:nvPr>
            <p:ph type="sldNum" sz="quarter" idx="12"/>
          </p:nvPr>
        </p:nvSpPr>
        <p:spPr/>
        <p:txBody>
          <a:bodyPr/>
          <a:lstStyle/>
          <a:p>
            <a:pPr>
              <a:defRPr/>
            </a:pPr>
            <a:fld id="{AD78E276-4EE3-449E-9EEF-3426DDAD0898}" type="slidenum">
              <a:rPr lang="en-US" smtClean="0"/>
              <a:pPr>
                <a:defRPr/>
              </a:pPr>
              <a:t>‹#›</a:t>
            </a:fld>
            <a:endParaRPr lang="en-US"/>
          </a:p>
        </p:txBody>
      </p:sp>
      <p:sp>
        <p:nvSpPr>
          <p:cNvPr id="5" name="Footer Placeholder 4">
            <a:extLst>
              <a:ext uri="{FF2B5EF4-FFF2-40B4-BE49-F238E27FC236}">
                <a16:creationId xmlns:a16="http://schemas.microsoft.com/office/drawing/2014/main" id="{E075556D-DB88-492E-AEC5-3614AA2592F1}"/>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2B669CB-79E3-463B-A714-CF63FC827A3B}" type="datetime1">
              <a:rPr lang="en-US" smtClean="0"/>
              <a:t>10/15/2020</a:t>
            </a:fld>
            <a:endParaRPr lang="en-US"/>
          </a:p>
        </p:txBody>
      </p:sp>
      <p:sp>
        <p:nvSpPr>
          <p:cNvPr id="7" name="Slide Number Placeholder 6"/>
          <p:cNvSpPr>
            <a:spLocks noGrp="1"/>
          </p:cNvSpPr>
          <p:nvPr>
            <p:ph type="sldNum" sz="quarter" idx="12"/>
          </p:nvPr>
        </p:nvSpPr>
        <p:spPr/>
        <p:txBody>
          <a:bodyPr/>
          <a:lstStyle/>
          <a:p>
            <a:pPr>
              <a:defRPr/>
            </a:pPr>
            <a:fld id="{99E25B8A-BA87-424A-853C-7ED20ABA49D8}" type="slidenum">
              <a:rPr lang="en-US" smtClean="0"/>
              <a:pPr>
                <a:defRPr/>
              </a:pPr>
              <a:t>‹#›</a:t>
            </a:fld>
            <a:endParaRPr lang="en-US"/>
          </a:p>
        </p:txBody>
      </p:sp>
      <p:sp>
        <p:nvSpPr>
          <p:cNvPr id="8" name="Footer Placeholder 4">
            <a:extLst>
              <a:ext uri="{FF2B5EF4-FFF2-40B4-BE49-F238E27FC236}">
                <a16:creationId xmlns:a16="http://schemas.microsoft.com/office/drawing/2014/main" id="{64DAD3AE-C13D-4D5E-A6E5-B79C3B5367EC}"/>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DAC7437-94BC-4284-A007-60A2AD6BB15F}" type="datetime1">
              <a:rPr lang="en-US" smtClean="0"/>
              <a:t>10/15/2020</a:t>
            </a:fld>
            <a:endParaRPr lang="en-US"/>
          </a:p>
        </p:txBody>
      </p:sp>
      <p:sp>
        <p:nvSpPr>
          <p:cNvPr id="7" name="Slide Number Placeholder 6"/>
          <p:cNvSpPr>
            <a:spLocks noGrp="1"/>
          </p:cNvSpPr>
          <p:nvPr>
            <p:ph type="sldNum" sz="quarter" idx="12"/>
          </p:nvPr>
        </p:nvSpPr>
        <p:spPr/>
        <p:txBody>
          <a:bodyPr/>
          <a:lstStyle/>
          <a:p>
            <a:pPr>
              <a:defRPr/>
            </a:pPr>
            <a:fld id="{8D85B7F9-78DB-4773-A4D2-B6968DF4280C}" type="slidenum">
              <a:rPr lang="en-US" smtClean="0"/>
              <a:pPr>
                <a:defRPr/>
              </a:pPr>
              <a:t>‹#›</a:t>
            </a:fld>
            <a:endParaRPr lang="en-US"/>
          </a:p>
        </p:txBody>
      </p:sp>
      <p:sp>
        <p:nvSpPr>
          <p:cNvPr id="8" name="Footer Placeholder 4">
            <a:extLst>
              <a:ext uri="{FF2B5EF4-FFF2-40B4-BE49-F238E27FC236}">
                <a16:creationId xmlns:a16="http://schemas.microsoft.com/office/drawing/2014/main" id="{2D56583A-EE96-4626-9DE9-999B8D9B2A67}"/>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60">
          <a:fgClr>
            <a:srgbClr val="5A74C4"/>
          </a:fgClr>
          <a:bgClr>
            <a:schemeClr val="tx2">
              <a:lumMod val="25000"/>
            </a:schemeClr>
          </a:bgClr>
        </a:pattFill>
        <a:effectLst/>
      </p:bgPr>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pPr>
              <a:defRPr/>
            </a:pPr>
            <a:fld id="{AE1D8CA0-AF16-4BD7-93FB-77D4C44C339D}" type="datetime1">
              <a:rPr lang="en-US" smtClean="0"/>
              <a:t>10/15/2020</a:t>
            </a:fld>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pPr>
              <a:defRPr/>
            </a:pPr>
            <a:fld id="{811BA94D-D8BD-4AD2-A523-BC257B5561ED}" type="slidenum">
              <a:rPr lang="en-US" smtClean="0"/>
              <a:pPr>
                <a:defRPr/>
              </a:pPr>
              <a:t>‹#›</a:t>
            </a:fld>
            <a:endParaRPr lang="en-US"/>
          </a:p>
        </p:txBody>
      </p:sp>
      <p:sp>
        <p:nvSpPr>
          <p:cNvPr id="5" name="Footer Placeholder 4"/>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pic>
        <p:nvPicPr>
          <p:cNvPr id="9" name="Picture 8"/>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59693" y="6115625"/>
            <a:ext cx="1222540" cy="623256"/>
          </a:xfrm>
          <a:prstGeom prst="rect">
            <a:avLst/>
          </a:prstGeom>
        </p:spPr>
      </p:pic>
    </p:spTree>
  </p:cSld>
  <p:clrMap bg1="dk1" tx1="lt1" bg2="dk2"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Lst>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hf sldNum="0" hd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9.xml"/><Relationship Id="rId16" Type="http://schemas.openxmlformats.org/officeDocument/2006/relationships/diagramColors" Target="../diagrams/colors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kidsks.org/"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272960" y="259307"/>
            <a:ext cx="8775510" cy="1050216"/>
          </a:xfrm>
        </p:spPr>
        <p:txBody>
          <a:bodyPr>
            <a:noAutofit/>
          </a:bodyPr>
          <a:lstStyle/>
          <a:p>
            <a:pPr eaLnBrk="1" hangingPunct="1"/>
            <a:r>
              <a:rPr lang="en-US" sz="5400" dirty="0"/>
              <a:t>Wrestling with Safe Sleep</a:t>
            </a:r>
          </a:p>
        </p:txBody>
      </p:sp>
      <p:sp>
        <p:nvSpPr>
          <p:cNvPr id="2" name="TextBox 1"/>
          <p:cNvSpPr txBox="1"/>
          <p:nvPr/>
        </p:nvSpPr>
        <p:spPr>
          <a:xfrm>
            <a:off x="5512016" y="5956153"/>
            <a:ext cx="3844636" cy="830997"/>
          </a:xfrm>
          <a:prstGeom prst="rect">
            <a:avLst/>
          </a:prstGeom>
          <a:noFill/>
        </p:spPr>
        <p:txBody>
          <a:bodyPr wrap="square" rtlCol="0">
            <a:spAutoFit/>
          </a:bodyPr>
          <a:lstStyle/>
          <a:p>
            <a:r>
              <a:rPr lang="en-US" sz="2400" dirty="0"/>
              <a:t>Christy Schunn, LSCSW</a:t>
            </a:r>
          </a:p>
          <a:p>
            <a:r>
              <a:rPr lang="en-US" sz="2400" dirty="0"/>
              <a:t>Executive Director</a:t>
            </a:r>
          </a:p>
        </p:txBody>
      </p:sp>
      <p:pic>
        <p:nvPicPr>
          <p:cNvPr id="4" name="Picture 3" descr="A person lying on a bed&#10;&#10;Description automatically generated">
            <a:extLst>
              <a:ext uri="{FF2B5EF4-FFF2-40B4-BE49-F238E27FC236}">
                <a16:creationId xmlns:a16="http://schemas.microsoft.com/office/drawing/2014/main" id="{E346A107-03FD-49F4-B500-85F0FBA94035}"/>
              </a:ext>
            </a:extLst>
          </p:cNvPr>
          <p:cNvPicPr>
            <a:picLocks noChangeAspect="1"/>
          </p:cNvPicPr>
          <p:nvPr/>
        </p:nvPicPr>
        <p:blipFill>
          <a:blip r:embed="rId3"/>
          <a:stretch>
            <a:fillRect/>
          </a:stretch>
        </p:blipFill>
        <p:spPr>
          <a:xfrm>
            <a:off x="1860651" y="1638286"/>
            <a:ext cx="5422697" cy="41148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Footer Placeholder 4">
            <a:extLst>
              <a:ext uri="{FF2B5EF4-FFF2-40B4-BE49-F238E27FC236}">
                <a16:creationId xmlns:a16="http://schemas.microsoft.com/office/drawing/2014/main" id="{75C0EE41-1385-445A-8E90-626BD1BF2228}"/>
              </a:ext>
            </a:extLst>
          </p:cNvPr>
          <p:cNvSpPr>
            <a:spLocks noGrp="1"/>
          </p:cNvSpPr>
          <p:nvPr>
            <p:ph type="ftr" sz="quarter" idx="3"/>
          </p:nvPr>
        </p:nvSpPr>
        <p:spPr>
          <a:xfrm>
            <a:off x="1417638" y="6640207"/>
            <a:ext cx="2246489" cy="301227"/>
          </a:xfrm>
          <a:prstGeom prst="rect">
            <a:avLst/>
          </a:prstGeom>
        </p:spPr>
        <p:txBody>
          <a:bodyPr vert="horz" lIns="91440" tIns="0" rIns="91440" bIns="45720" rtlCol="0" anchor="t"/>
          <a:lstStyle>
            <a:lvl1pPr algn="l">
              <a:defRPr sz="800">
                <a:solidFill>
                  <a:schemeClr val="tx1"/>
                </a:solidFill>
              </a:defRPr>
            </a:lvl1pPr>
          </a:lstStyle>
          <a:p>
            <a:pPr>
              <a:defRPr/>
            </a:pPr>
            <a:r>
              <a:rPr lang="en-US" dirty="0"/>
              <a:t>Copyright KIDS Network 2020 </a:t>
            </a:r>
            <a:r>
              <a:rPr lang="en-US" dirty="0" err="1"/>
              <a:t>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3"/>
          <p:cNvSpPr>
            <a:spLocks noGrp="1"/>
          </p:cNvSpPr>
          <p:nvPr>
            <p:ph idx="1"/>
          </p:nvPr>
        </p:nvSpPr>
        <p:spPr>
          <a:xfrm>
            <a:off x="298569" y="1505527"/>
            <a:ext cx="8243247" cy="2246769"/>
          </a:xfrm>
        </p:spPr>
        <p:txBody>
          <a:bodyPr wrap="square">
            <a:spAutoFit/>
          </a:bodyPr>
          <a:lstStyle/>
          <a:p>
            <a:pPr eaLnBrk="1" hangingPunct="1"/>
            <a:r>
              <a:rPr lang="en-US" sz="2400" dirty="0">
                <a:solidFill>
                  <a:schemeClr val="tx2"/>
                </a:solidFill>
              </a:rPr>
              <a:t>Parents/caregivers are most likely to follow the safe sleep guidelines if they:</a:t>
            </a:r>
          </a:p>
          <a:p>
            <a:pPr lvl="1"/>
            <a:r>
              <a:rPr lang="en-US" sz="2000" dirty="0">
                <a:solidFill>
                  <a:schemeClr val="tx2"/>
                </a:solidFill>
              </a:rPr>
              <a:t>Received information from healthcare providers</a:t>
            </a:r>
          </a:p>
          <a:p>
            <a:pPr lvl="1"/>
            <a:r>
              <a:rPr lang="en-US" sz="2000" dirty="0">
                <a:solidFill>
                  <a:schemeClr val="tx2"/>
                </a:solidFill>
              </a:rPr>
              <a:t>Received consistent messages from multiple healthcare providers </a:t>
            </a:r>
          </a:p>
          <a:p>
            <a:pPr lvl="1"/>
            <a:r>
              <a:rPr lang="en-US" sz="2000" dirty="0">
                <a:solidFill>
                  <a:schemeClr val="tx2"/>
                </a:solidFill>
              </a:rPr>
              <a:t>Received </a:t>
            </a:r>
            <a:r>
              <a:rPr lang="en-US" sz="2000" dirty="0">
                <a:solidFill>
                  <a:srgbClr val="DEDEDE"/>
                </a:solidFill>
              </a:rPr>
              <a:t>consistent messages from trusted female friends and relatives</a:t>
            </a:r>
          </a:p>
        </p:txBody>
      </p:sp>
      <p:sp>
        <p:nvSpPr>
          <p:cNvPr id="7" name="Title 1"/>
          <p:cNvSpPr txBox="1">
            <a:spLocks/>
          </p:cNvSpPr>
          <p:nvPr/>
        </p:nvSpPr>
        <p:spPr>
          <a:xfrm>
            <a:off x="298569" y="495487"/>
            <a:ext cx="8029184" cy="672913"/>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defTabSz="457200" fontAlgn="auto">
              <a:spcAft>
                <a:spcPts val="0"/>
              </a:spcAft>
            </a:pPr>
            <a:r>
              <a:rPr lang="en-US" altLang="en-US" sz="3600" dirty="0"/>
              <a:t>Reducing Infant Mortality</a:t>
            </a:r>
          </a:p>
        </p:txBody>
      </p:sp>
      <p:pic>
        <p:nvPicPr>
          <p:cNvPr id="1026" name="Picture 2"/>
          <p:cNvPicPr>
            <a:picLocks noChangeAspect="1" noChangeArrowheads="1"/>
          </p:cNvPicPr>
          <p:nvPr/>
        </p:nvPicPr>
        <p:blipFill>
          <a:blip r:embed="rId3"/>
          <a:srcRect/>
          <a:stretch/>
        </p:blipFill>
        <p:spPr bwMode="auto">
          <a:xfrm>
            <a:off x="4553715" y="3553821"/>
            <a:ext cx="3460664" cy="30247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98569" y="3681679"/>
            <a:ext cx="3111122" cy="1323439"/>
          </a:xfrm>
          <a:prstGeom prst="rect">
            <a:avLst/>
          </a:prstGeom>
        </p:spPr>
        <p:txBody>
          <a:bodyPr wrap="square">
            <a:spAutoFit/>
          </a:bodyPr>
          <a:lstStyle/>
          <a:p>
            <a:pPr marL="502920" lvl="1" indent="-182880" defTabSz="914400" fontAlgn="auto">
              <a:spcBef>
                <a:spcPct val="20000"/>
              </a:spcBef>
              <a:spcAft>
                <a:spcPts val="0"/>
              </a:spcAft>
              <a:buClr>
                <a:srgbClr val="DEDEDE"/>
              </a:buClr>
              <a:buFont typeface="Wingdings" charset="2"/>
              <a:buChar char="§"/>
            </a:pPr>
            <a:r>
              <a:rPr lang="en-US" sz="2000" dirty="0">
                <a:solidFill>
                  <a:srgbClr val="DEDEDE"/>
                </a:solidFill>
                <a:latin typeface="Arial"/>
                <a:ea typeface="+mn-ea"/>
              </a:rPr>
              <a:t>Observed healthcare providers following the recommended behaviors</a:t>
            </a:r>
          </a:p>
        </p:txBody>
      </p:sp>
      <p:sp>
        <p:nvSpPr>
          <p:cNvPr id="4" name="Footer Placeholder 3">
            <a:extLst>
              <a:ext uri="{FF2B5EF4-FFF2-40B4-BE49-F238E27FC236}">
                <a16:creationId xmlns:a16="http://schemas.microsoft.com/office/drawing/2014/main" id="{CF50B656-8CDE-4F89-9E95-95A1E858B2E0}"/>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937727019"/>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4470F6-7619-430B-8768-D44248600A1D}"/>
              </a:ext>
            </a:extLst>
          </p:cNvPr>
          <p:cNvSpPr txBox="1"/>
          <p:nvPr/>
        </p:nvSpPr>
        <p:spPr>
          <a:xfrm>
            <a:off x="3283889" y="6348461"/>
            <a:ext cx="6029002" cy="307777"/>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EDEDE"/>
                </a:solidFill>
                <a:effectLst/>
                <a:uLnTx/>
                <a:uFillTx/>
                <a:latin typeface="Arial"/>
                <a:ea typeface="ＭＳ Ｐゴシック" pitchFamily="34" charset="-128"/>
                <a:cs typeface="+mn-cs"/>
              </a:rPr>
              <a:t>Source: Bureau of Epidemiology and Public Health Informatics, KDHE</a:t>
            </a:r>
          </a:p>
        </p:txBody>
      </p:sp>
      <p:sp>
        <p:nvSpPr>
          <p:cNvPr id="2" name="Footer Placeholder 1">
            <a:extLst>
              <a:ext uri="{FF2B5EF4-FFF2-40B4-BE49-F238E27FC236}">
                <a16:creationId xmlns:a16="http://schemas.microsoft.com/office/drawing/2014/main" id="{6A32262C-DAEE-459B-8C5A-28E2CECF4F96}"/>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mn-cs"/>
              </a:rPr>
              <a:t>Copyright KIDS Network 2020 kidsks.org</a:t>
            </a:r>
            <a:endParaRPr kumimoji="0" lang="en-US" sz="8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p:txBody>
      </p:sp>
      <p:pic>
        <p:nvPicPr>
          <p:cNvPr id="4" name="Picture 3">
            <a:extLst>
              <a:ext uri="{FF2B5EF4-FFF2-40B4-BE49-F238E27FC236}">
                <a16:creationId xmlns:a16="http://schemas.microsoft.com/office/drawing/2014/main" id="{6A29F677-47F8-418C-9799-19321380ED78}"/>
              </a:ext>
            </a:extLst>
          </p:cNvPr>
          <p:cNvPicPr>
            <a:picLocks noChangeAspect="1"/>
          </p:cNvPicPr>
          <p:nvPr/>
        </p:nvPicPr>
        <p:blipFill rotWithShape="1">
          <a:blip r:embed="rId3"/>
          <a:srcRect l="39812" t="29518" r="25759" b="13827"/>
          <a:stretch/>
        </p:blipFill>
        <p:spPr>
          <a:xfrm>
            <a:off x="1289406" y="201762"/>
            <a:ext cx="6565188" cy="6076775"/>
          </a:xfrm>
          <a:prstGeom prst="rect">
            <a:avLst/>
          </a:prstGeom>
        </p:spPr>
      </p:pic>
    </p:spTree>
    <p:extLst>
      <p:ext uri="{BB962C8B-B14F-4D97-AF65-F5344CB8AC3E}">
        <p14:creationId xmlns:p14="http://schemas.microsoft.com/office/powerpoint/2010/main" val="1938118316"/>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4" name="Rectangle 54"/>
          <p:cNvSpPr>
            <a:spLocks noChangeArrowheads="1"/>
          </p:cNvSpPr>
          <p:nvPr/>
        </p:nvSpPr>
        <p:spPr bwMode="auto">
          <a:xfrm>
            <a:off x="1572769" y="6289828"/>
            <a:ext cx="5748337" cy="319633"/>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anchor="b"/>
          <a:lstStyle/>
          <a:p>
            <a:pPr algn="ctr" eaLnBrk="0" hangingPunct="0">
              <a:defRPr/>
            </a:pPr>
            <a:r>
              <a:rPr lang="en-US" sz="1400" dirty="0">
                <a:solidFill>
                  <a:schemeClr val="tx2"/>
                </a:solidFill>
                <a:latin typeface="+mj-lt"/>
                <a:cs typeface="Arial" pitchFamily="34" charset="0"/>
              </a:rPr>
              <a:t>Hannah C. Kinney,  Harvard Medical School, Boston</a:t>
            </a:r>
          </a:p>
        </p:txBody>
      </p:sp>
      <p:sp>
        <p:nvSpPr>
          <p:cNvPr id="122937" name="Rectangle 57"/>
          <p:cNvSpPr>
            <a:spLocks noChangeArrowheads="1"/>
          </p:cNvSpPr>
          <p:nvPr/>
        </p:nvSpPr>
        <p:spPr bwMode="auto">
          <a:xfrm>
            <a:off x="5734115" y="2560912"/>
            <a:ext cx="3080995" cy="984885"/>
          </a:xfrm>
          <a:prstGeom prst="rect">
            <a:avLst/>
          </a:prstGeom>
          <a:noFill/>
          <a:ln w="9525">
            <a:noFill/>
            <a:miter lim="800000"/>
            <a:headEnd/>
            <a:tailEnd/>
          </a:ln>
        </p:spPr>
        <p:txBody>
          <a:bodyPr wrap="square" lIns="0" tIns="0" rIns="0" bIns="0">
            <a:spAutoFit/>
          </a:bodyPr>
          <a:lstStyle/>
          <a:p>
            <a:pPr eaLnBrk="0" hangingPunct="0">
              <a:defRPr/>
            </a:pPr>
            <a:r>
              <a:rPr lang="en-US" sz="1600" b="1" u="sng" dirty="0">
                <a:solidFill>
                  <a:schemeClr val="tx2"/>
                </a:solidFill>
                <a:latin typeface="+mn-lt"/>
              </a:rPr>
              <a:t>Infant Physiologic Responses</a:t>
            </a:r>
            <a:endParaRPr lang="en-US" sz="1600" b="1" i="1" u="sng" dirty="0">
              <a:solidFill>
                <a:schemeClr val="tx2"/>
              </a:solidFill>
              <a:latin typeface="+mn-lt"/>
            </a:endParaRPr>
          </a:p>
          <a:p>
            <a:pPr eaLnBrk="0" hangingPunct="0">
              <a:defRPr/>
            </a:pPr>
            <a:r>
              <a:rPr lang="en-US" sz="1600" dirty="0">
                <a:solidFill>
                  <a:schemeClr val="tx2"/>
                </a:solidFill>
                <a:latin typeface="+mn-lt"/>
              </a:rPr>
              <a:t>Arousal response deficit</a:t>
            </a:r>
          </a:p>
          <a:p>
            <a:pPr eaLnBrk="0" hangingPunct="0">
              <a:defRPr/>
            </a:pPr>
            <a:r>
              <a:rPr lang="en-US" sz="1600" dirty="0">
                <a:solidFill>
                  <a:schemeClr val="tx2"/>
                </a:solidFill>
                <a:latin typeface="+mn-lt"/>
              </a:rPr>
              <a:t>Subtle brainstem dysfunction</a:t>
            </a:r>
          </a:p>
          <a:p>
            <a:pPr eaLnBrk="0" hangingPunct="0">
              <a:defRPr/>
            </a:pPr>
            <a:r>
              <a:rPr lang="en-US" sz="1600" dirty="0">
                <a:solidFill>
                  <a:schemeClr val="tx2"/>
                </a:solidFill>
                <a:latin typeface="+mn-lt"/>
              </a:rPr>
              <a:t>Slow development</a:t>
            </a:r>
            <a:endParaRPr lang="en-US" sz="1600" i="1" u="sng" dirty="0">
              <a:solidFill>
                <a:schemeClr val="tx2"/>
              </a:solidFill>
              <a:latin typeface="+mn-lt"/>
            </a:endParaRPr>
          </a:p>
        </p:txBody>
      </p:sp>
      <p:sp>
        <p:nvSpPr>
          <p:cNvPr id="28677" name="Rectangle 58"/>
          <p:cNvSpPr>
            <a:spLocks noChangeArrowheads="1"/>
          </p:cNvSpPr>
          <p:nvPr/>
        </p:nvSpPr>
        <p:spPr bwMode="auto">
          <a:xfrm>
            <a:off x="5199792" y="2734112"/>
            <a:ext cx="60914" cy="261610"/>
          </a:xfrm>
          <a:prstGeom prst="rect">
            <a:avLst/>
          </a:prstGeom>
          <a:noFill/>
          <a:ln w="9525">
            <a:noFill/>
            <a:miter lim="800000"/>
            <a:headEnd/>
            <a:tailEnd/>
          </a:ln>
        </p:spPr>
        <p:txBody>
          <a:bodyPr wrap="none" lIns="0" tIns="0" rIns="0" bIns="0">
            <a:spAutoFit/>
          </a:bodyPr>
          <a:lstStyle/>
          <a:p>
            <a:pPr eaLnBrk="0" hangingPunct="0"/>
            <a:r>
              <a:rPr lang="en-US" sz="1700">
                <a:solidFill>
                  <a:schemeClr val="tx2"/>
                </a:solidFill>
              </a:rPr>
              <a:t> </a:t>
            </a:r>
            <a:endParaRPr lang="en-US" i="1" u="sng">
              <a:solidFill>
                <a:schemeClr val="tx2"/>
              </a:solidFill>
              <a:latin typeface="Times New Roman" pitchFamily="18" charset="0"/>
            </a:endParaRPr>
          </a:p>
        </p:txBody>
      </p:sp>
      <p:sp>
        <p:nvSpPr>
          <p:cNvPr id="122941" name="Rectangle 61"/>
          <p:cNvSpPr>
            <a:spLocks noChangeArrowheads="1"/>
          </p:cNvSpPr>
          <p:nvPr/>
        </p:nvSpPr>
        <p:spPr bwMode="auto">
          <a:xfrm>
            <a:off x="334984" y="3278452"/>
            <a:ext cx="3657600" cy="3231654"/>
          </a:xfrm>
          <a:prstGeom prst="rect">
            <a:avLst/>
          </a:prstGeom>
          <a:noFill/>
          <a:ln w="9525">
            <a:noFill/>
            <a:miter lim="800000"/>
            <a:headEnd/>
            <a:tailEnd/>
          </a:ln>
        </p:spPr>
        <p:txBody>
          <a:bodyPr lIns="0" tIns="0" rIns="0" bIns="0">
            <a:spAutoFit/>
          </a:bodyPr>
          <a:lstStyle/>
          <a:p>
            <a:pPr eaLnBrk="0" hangingPunct="0">
              <a:defRPr/>
            </a:pPr>
            <a:r>
              <a:rPr lang="en-US" sz="1600" b="1" u="sng" dirty="0">
                <a:solidFill>
                  <a:schemeClr val="tx2"/>
                </a:solidFill>
                <a:latin typeface="+mn-lt"/>
              </a:rPr>
              <a:t>External Stress Factors</a:t>
            </a:r>
            <a:endParaRPr lang="en-US" sz="1600" b="1" i="1" u="sng" dirty="0">
              <a:solidFill>
                <a:schemeClr val="tx2"/>
              </a:solidFill>
              <a:latin typeface="+mn-lt"/>
            </a:endParaRPr>
          </a:p>
          <a:p>
            <a:pPr eaLnBrk="0" hangingPunct="0">
              <a:buFont typeface="Arial" pitchFamily="34" charset="0"/>
              <a:buChar char="•"/>
              <a:defRPr/>
            </a:pPr>
            <a:r>
              <a:rPr lang="en-US" sz="1600" dirty="0">
                <a:solidFill>
                  <a:schemeClr val="tx2"/>
                </a:solidFill>
                <a:latin typeface="+mn-lt"/>
              </a:rPr>
              <a:t>Sleep position</a:t>
            </a:r>
          </a:p>
          <a:p>
            <a:pPr eaLnBrk="0" hangingPunct="0">
              <a:buFont typeface="Arial" pitchFamily="34" charset="0"/>
              <a:buChar char="•"/>
              <a:defRPr/>
            </a:pPr>
            <a:r>
              <a:rPr lang="en-US" sz="1600" dirty="0">
                <a:solidFill>
                  <a:schemeClr val="tx2"/>
                </a:solidFill>
                <a:latin typeface="+mn-lt"/>
              </a:rPr>
              <a:t>Bedding</a:t>
            </a:r>
          </a:p>
          <a:p>
            <a:pPr eaLnBrk="0" hangingPunct="0">
              <a:buFont typeface="Arial" pitchFamily="34" charset="0"/>
              <a:buChar char="•"/>
              <a:defRPr/>
            </a:pPr>
            <a:r>
              <a:rPr lang="en-US" sz="1600" dirty="0">
                <a:solidFill>
                  <a:schemeClr val="tx2"/>
                </a:solidFill>
                <a:latin typeface="+mn-lt"/>
              </a:rPr>
              <a:t>Temperature</a:t>
            </a:r>
          </a:p>
          <a:p>
            <a:pPr eaLnBrk="0" hangingPunct="0">
              <a:buFont typeface="Arial" pitchFamily="34" charset="0"/>
              <a:buChar char="•"/>
              <a:defRPr/>
            </a:pPr>
            <a:r>
              <a:rPr lang="en-US" sz="1600" dirty="0">
                <a:solidFill>
                  <a:schemeClr val="tx2"/>
                </a:solidFill>
                <a:latin typeface="+mn-lt"/>
              </a:rPr>
              <a:t>Season</a:t>
            </a:r>
          </a:p>
          <a:p>
            <a:pPr eaLnBrk="0" hangingPunct="0">
              <a:buFont typeface="Arial" pitchFamily="34" charset="0"/>
              <a:buChar char="•"/>
              <a:defRPr/>
            </a:pPr>
            <a:r>
              <a:rPr lang="en-US" sz="1600" dirty="0">
                <a:solidFill>
                  <a:schemeClr val="tx2"/>
                </a:solidFill>
                <a:latin typeface="+mn-lt"/>
              </a:rPr>
              <a:t>Swaddling</a:t>
            </a:r>
          </a:p>
          <a:p>
            <a:pPr eaLnBrk="0" hangingPunct="0">
              <a:buFont typeface="Arial" pitchFamily="34" charset="0"/>
              <a:buChar char="•"/>
              <a:defRPr/>
            </a:pPr>
            <a:r>
              <a:rPr lang="en-US" sz="1600" dirty="0">
                <a:solidFill>
                  <a:schemeClr val="tx2"/>
                </a:solidFill>
                <a:latin typeface="+mn-lt"/>
              </a:rPr>
              <a:t>Poverty</a:t>
            </a:r>
          </a:p>
          <a:p>
            <a:pPr eaLnBrk="0" hangingPunct="0">
              <a:buFont typeface="Arial" pitchFamily="34" charset="0"/>
              <a:buChar char="•"/>
              <a:defRPr/>
            </a:pPr>
            <a:r>
              <a:rPr lang="en-US" sz="1600" dirty="0">
                <a:solidFill>
                  <a:schemeClr val="tx2"/>
                </a:solidFill>
                <a:latin typeface="+mn-lt"/>
              </a:rPr>
              <a:t>Limited prenatal care</a:t>
            </a:r>
          </a:p>
          <a:p>
            <a:pPr eaLnBrk="0" hangingPunct="0">
              <a:buFont typeface="Arial" pitchFamily="34" charset="0"/>
              <a:buChar char="•"/>
              <a:defRPr/>
            </a:pPr>
            <a:r>
              <a:rPr lang="en-US" sz="1600" dirty="0">
                <a:solidFill>
                  <a:schemeClr val="tx2"/>
                </a:solidFill>
              </a:rPr>
              <a:t>Smoking</a:t>
            </a:r>
          </a:p>
          <a:p>
            <a:pPr eaLnBrk="0" hangingPunct="0">
              <a:buFont typeface="Arial" pitchFamily="34" charset="0"/>
              <a:buChar char="•"/>
              <a:defRPr/>
            </a:pPr>
            <a:r>
              <a:rPr lang="en-US" sz="1600" dirty="0">
                <a:solidFill>
                  <a:schemeClr val="tx2"/>
                </a:solidFill>
              </a:rPr>
              <a:t>Drug use</a:t>
            </a:r>
          </a:p>
          <a:p>
            <a:pPr eaLnBrk="0" hangingPunct="0">
              <a:buFont typeface="Arial" pitchFamily="34" charset="0"/>
              <a:buChar char="•"/>
              <a:defRPr/>
            </a:pPr>
            <a:r>
              <a:rPr lang="en-US" sz="1600" dirty="0">
                <a:solidFill>
                  <a:schemeClr val="tx2"/>
                </a:solidFill>
              </a:rPr>
              <a:t>Minor respiratory symptoms</a:t>
            </a:r>
          </a:p>
          <a:p>
            <a:pPr eaLnBrk="0" hangingPunct="0">
              <a:buFont typeface="Arial" pitchFamily="34" charset="0"/>
              <a:buChar char="•"/>
              <a:defRPr/>
            </a:pPr>
            <a:endParaRPr lang="en-US" sz="1600" dirty="0">
              <a:solidFill>
                <a:schemeClr val="tx2"/>
              </a:solidFill>
              <a:latin typeface="+mn-lt"/>
            </a:endParaRPr>
          </a:p>
          <a:p>
            <a:pPr eaLnBrk="0" hangingPunct="0">
              <a:defRPr/>
            </a:pPr>
            <a:endParaRPr lang="en-US" dirty="0">
              <a:solidFill>
                <a:schemeClr val="tx2"/>
              </a:solidFill>
              <a:latin typeface="+mn-lt"/>
            </a:endParaRPr>
          </a:p>
        </p:txBody>
      </p:sp>
      <p:sp>
        <p:nvSpPr>
          <p:cNvPr id="28679" name="Rectangle 62"/>
          <p:cNvSpPr>
            <a:spLocks noChangeArrowheads="1"/>
          </p:cNvSpPr>
          <p:nvPr/>
        </p:nvSpPr>
        <p:spPr bwMode="auto">
          <a:xfrm>
            <a:off x="1371600" y="5181600"/>
            <a:ext cx="914400" cy="276999"/>
          </a:xfrm>
          <a:prstGeom prst="rect">
            <a:avLst/>
          </a:prstGeom>
          <a:noFill/>
          <a:ln w="9525">
            <a:noFill/>
            <a:miter lim="800000"/>
            <a:headEnd/>
            <a:tailEnd/>
          </a:ln>
        </p:spPr>
        <p:txBody>
          <a:bodyPr lIns="0" tIns="0" rIns="0" bIns="0">
            <a:spAutoFit/>
          </a:bodyPr>
          <a:lstStyle/>
          <a:p>
            <a:pPr eaLnBrk="0" hangingPunct="0"/>
            <a:endParaRPr lang="en-US" i="1" u="sng">
              <a:solidFill>
                <a:schemeClr val="tx2"/>
              </a:solidFill>
              <a:latin typeface="Times New Roman" pitchFamily="18" charset="0"/>
            </a:endParaRPr>
          </a:p>
        </p:txBody>
      </p:sp>
      <p:sp>
        <p:nvSpPr>
          <p:cNvPr id="122944" name="Rectangle 64"/>
          <p:cNvSpPr>
            <a:spLocks noChangeArrowheads="1"/>
          </p:cNvSpPr>
          <p:nvPr/>
        </p:nvSpPr>
        <p:spPr bwMode="auto">
          <a:xfrm>
            <a:off x="6453963" y="4894279"/>
            <a:ext cx="2690037" cy="1231106"/>
          </a:xfrm>
          <a:prstGeom prst="rect">
            <a:avLst/>
          </a:prstGeom>
          <a:noFill/>
          <a:ln w="9525">
            <a:noFill/>
            <a:miter lim="800000"/>
            <a:headEnd/>
            <a:tailEnd/>
          </a:ln>
        </p:spPr>
        <p:txBody>
          <a:bodyPr wrap="square" lIns="0" tIns="0" rIns="0" bIns="0">
            <a:spAutoFit/>
          </a:bodyPr>
          <a:lstStyle/>
          <a:p>
            <a:pPr eaLnBrk="0" hangingPunct="0">
              <a:defRPr/>
            </a:pPr>
            <a:r>
              <a:rPr lang="en-US" sz="1600" b="1" u="sng" dirty="0">
                <a:solidFill>
                  <a:schemeClr val="tx2"/>
                </a:solidFill>
                <a:latin typeface="+mn-lt"/>
              </a:rPr>
              <a:t>Development </a:t>
            </a:r>
          </a:p>
          <a:p>
            <a:pPr eaLnBrk="0" hangingPunct="0">
              <a:defRPr/>
            </a:pPr>
            <a:r>
              <a:rPr lang="en-US" sz="1600" dirty="0">
                <a:solidFill>
                  <a:schemeClr val="tx2"/>
                </a:solidFill>
                <a:latin typeface="+mn-lt"/>
              </a:rPr>
              <a:t>(autonomic nervous system)</a:t>
            </a:r>
            <a:endParaRPr lang="en-US" sz="1600" i="1" dirty="0">
              <a:solidFill>
                <a:schemeClr val="tx2"/>
              </a:solidFill>
              <a:latin typeface="+mn-lt"/>
            </a:endParaRPr>
          </a:p>
          <a:p>
            <a:pPr eaLnBrk="0" hangingPunct="0">
              <a:defRPr/>
            </a:pPr>
            <a:r>
              <a:rPr lang="en-US" sz="1600" dirty="0">
                <a:solidFill>
                  <a:schemeClr val="tx2"/>
                </a:solidFill>
                <a:latin typeface="+mn-lt"/>
              </a:rPr>
              <a:t>2-4 months – most unstable</a:t>
            </a:r>
          </a:p>
          <a:p>
            <a:pPr eaLnBrk="0" hangingPunct="0">
              <a:defRPr/>
            </a:pPr>
            <a:r>
              <a:rPr lang="en-US" sz="1600" dirty="0">
                <a:solidFill>
                  <a:schemeClr val="tx2"/>
                </a:solidFill>
                <a:latin typeface="+mn-lt"/>
              </a:rPr>
              <a:t>4-6 months – decreasing instability</a:t>
            </a:r>
            <a:endParaRPr lang="en-US" sz="1600" i="1" u="sng" dirty="0">
              <a:solidFill>
                <a:schemeClr val="tx2"/>
              </a:solidFill>
              <a:latin typeface="+mn-lt"/>
            </a:endParaRPr>
          </a:p>
        </p:txBody>
      </p:sp>
      <p:sp>
        <p:nvSpPr>
          <p:cNvPr id="17" name="Title 1"/>
          <p:cNvSpPr txBox="1">
            <a:spLocks/>
          </p:cNvSpPr>
          <p:nvPr/>
        </p:nvSpPr>
        <p:spPr>
          <a:xfrm>
            <a:off x="309036" y="246947"/>
            <a:ext cx="4742964" cy="1375232"/>
          </a:xfrm>
          <a:prstGeom prst="rect">
            <a:avLst/>
          </a:prstGeom>
        </p:spPr>
        <p:txBody>
          <a:bodyPr vert="horz" lIns="91440" tIns="45720" rIns="91440" bIns="45720" rtlCol="0" anchor="t">
            <a:normAutofit fontScale="9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457200" fontAlgn="auto">
              <a:spcAft>
                <a:spcPts val="0"/>
              </a:spcAft>
            </a:pPr>
            <a:r>
              <a:rPr lang="en-US" altLang="en-US" sz="3600" dirty="0"/>
              <a:t>Research</a:t>
            </a:r>
            <a:br>
              <a:rPr lang="en-US" altLang="en-US" sz="3600" dirty="0"/>
            </a:br>
            <a:r>
              <a:rPr lang="en-US" altLang="en-US" sz="3600" dirty="0">
                <a:latin typeface="Arial" pitchFamily="34" charset="0"/>
                <a:ea typeface="ＭＳ Ｐゴシック" pitchFamily="34" charset="-128"/>
                <a:cs typeface="+mn-cs"/>
              </a:rPr>
              <a:t>Triple Risk SIDS Theory</a:t>
            </a:r>
          </a:p>
        </p:txBody>
      </p:sp>
      <p:pic>
        <p:nvPicPr>
          <p:cNvPr id="2" name="Picture 1">
            <a:extLst>
              <a:ext uri="{FF2B5EF4-FFF2-40B4-BE49-F238E27FC236}">
                <a16:creationId xmlns:a16="http://schemas.microsoft.com/office/drawing/2014/main" id="{F0588EDF-0D88-4079-A12D-E93D8C3206CD}"/>
              </a:ext>
            </a:extLst>
          </p:cNvPr>
          <p:cNvPicPr>
            <a:picLocks noChangeAspect="1"/>
          </p:cNvPicPr>
          <p:nvPr/>
        </p:nvPicPr>
        <p:blipFill rotWithShape="1">
          <a:blip r:embed="rId3"/>
          <a:srcRect l="3998"/>
          <a:stretch/>
        </p:blipFill>
        <p:spPr>
          <a:xfrm>
            <a:off x="5376560" y="52507"/>
            <a:ext cx="3727792" cy="2286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Diagram 2">
            <a:extLst>
              <a:ext uri="{FF2B5EF4-FFF2-40B4-BE49-F238E27FC236}">
                <a16:creationId xmlns:a16="http://schemas.microsoft.com/office/drawing/2014/main" id="{749B9A36-5046-462D-891E-806D02DEE8B1}"/>
              </a:ext>
            </a:extLst>
          </p:cNvPr>
          <p:cNvGraphicFramePr/>
          <p:nvPr>
            <p:extLst>
              <p:ext uri="{D42A27DB-BD31-4B8C-83A1-F6EECF244321}">
                <p14:modId xmlns:p14="http://schemas.microsoft.com/office/powerpoint/2010/main" val="3217697988"/>
              </p:ext>
            </p:extLst>
          </p:nvPr>
        </p:nvGraphicFramePr>
        <p:xfrm>
          <a:off x="1572769" y="1940562"/>
          <a:ext cx="5654712" cy="3900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CC941AC8-2423-4468-AA22-0809FACC14BA}"/>
              </a:ext>
            </a:extLst>
          </p:cNvPr>
          <p:cNvSpPr txBox="1"/>
          <p:nvPr/>
        </p:nvSpPr>
        <p:spPr>
          <a:xfrm>
            <a:off x="4080303" y="4224418"/>
            <a:ext cx="722829" cy="369332"/>
          </a:xfrm>
          <a:prstGeom prst="rect">
            <a:avLst/>
          </a:prstGeom>
          <a:solidFill>
            <a:schemeClr val="accent2">
              <a:lumMod val="60000"/>
              <a:lumOff val="40000"/>
            </a:schemeClr>
          </a:solidFill>
        </p:spPr>
        <p:txBody>
          <a:bodyPr wrap="square" rtlCol="0">
            <a:spAutoFit/>
          </a:bodyPr>
          <a:lstStyle/>
          <a:p>
            <a:r>
              <a:rPr lang="en-US" dirty="0"/>
              <a:t>SIDS</a:t>
            </a:r>
          </a:p>
        </p:txBody>
      </p:sp>
    </p:spTree>
  </p:cSld>
  <p:clrMapOvr>
    <a:masterClrMapping/>
  </p:clrMapOvr>
  <mc:AlternateContent xmlns:mc="http://schemas.openxmlformats.org/markup-compatibility/2006" xmlns:p14="http://schemas.microsoft.com/office/powerpoint/2010/main">
    <mc:Choice Requires="p14">
      <p:transition spd="slow" p14:dur="2000" advTm="135914"/>
    </mc:Choice>
    <mc:Fallback xmlns="">
      <p:transition spd="slow" advTm="13591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471" y="79033"/>
            <a:ext cx="7126061" cy="1143000"/>
          </a:xfrm>
        </p:spPr>
        <p:txBody>
          <a:bodyPr/>
          <a:lstStyle/>
          <a:p>
            <a:pPr algn="r"/>
            <a:r>
              <a:rPr lang="en-US" sz="3600" dirty="0"/>
              <a:t>Research</a:t>
            </a:r>
            <a:br>
              <a:rPr lang="en-US" sz="3600" dirty="0"/>
            </a:br>
            <a:r>
              <a:rPr lang="en-US" sz="3600" dirty="0"/>
              <a:t>AAP guidelines</a:t>
            </a:r>
          </a:p>
        </p:txBody>
      </p:sp>
      <p:sp>
        <p:nvSpPr>
          <p:cNvPr id="4" name="TextBox 3"/>
          <p:cNvSpPr txBox="1"/>
          <p:nvPr/>
        </p:nvSpPr>
        <p:spPr>
          <a:xfrm>
            <a:off x="6652618" y="6112116"/>
            <a:ext cx="2074586" cy="307777"/>
          </a:xfrm>
          <a:prstGeom prst="rect">
            <a:avLst/>
          </a:prstGeom>
          <a:noFill/>
        </p:spPr>
        <p:txBody>
          <a:bodyPr wrap="square" rtlCol="0">
            <a:spAutoFit/>
          </a:bodyPr>
          <a:lstStyle/>
          <a:p>
            <a:r>
              <a:rPr lang="en-US" sz="1400" dirty="0"/>
              <a:t>Source: </a:t>
            </a:r>
            <a:r>
              <a:rPr lang="en-US" sz="1400" dirty="0" err="1"/>
              <a:t>aap.org</a:t>
            </a:r>
            <a:endParaRPr lang="en-US" sz="1400" dirty="0"/>
          </a:p>
        </p:txBody>
      </p:sp>
      <p:pic>
        <p:nvPicPr>
          <p:cNvPr id="8" name="Picture 7">
            <a:extLst>
              <a:ext uri="{FF2B5EF4-FFF2-40B4-BE49-F238E27FC236}">
                <a16:creationId xmlns:a16="http://schemas.microsoft.com/office/drawing/2014/main" id="{5E457F50-F554-4154-8B02-07035FCF4393}"/>
              </a:ext>
            </a:extLst>
          </p:cNvPr>
          <p:cNvPicPr>
            <a:picLocks noChangeAspect="1"/>
          </p:cNvPicPr>
          <p:nvPr/>
        </p:nvPicPr>
        <p:blipFill rotWithShape="1">
          <a:blip r:embed="rId3"/>
          <a:srcRect l="27591" t="19962" r="26720" b="24244"/>
          <a:stretch/>
        </p:blipFill>
        <p:spPr>
          <a:xfrm rot="21413253">
            <a:off x="1504834" y="1470059"/>
            <a:ext cx="6396886" cy="4394031"/>
          </a:xfrm>
          <a:prstGeom prst="rect">
            <a:avLst/>
          </a:prstGeom>
        </p:spPr>
      </p:pic>
      <p:sp>
        <p:nvSpPr>
          <p:cNvPr id="5" name="Footer Placeholder 4">
            <a:extLst>
              <a:ext uri="{FF2B5EF4-FFF2-40B4-BE49-F238E27FC236}">
                <a16:creationId xmlns:a16="http://schemas.microsoft.com/office/drawing/2014/main" id="{0FA1D565-20FE-4E13-BCAC-FBA210E56ECE}"/>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1570784748"/>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08024" y="501227"/>
            <a:ext cx="7950270" cy="878840"/>
          </a:xfrm>
        </p:spPr>
        <p:txBody>
          <a:bodyPr rtlCol="0">
            <a:normAutofit/>
          </a:bodyPr>
          <a:lstStyle/>
          <a:p>
            <a:pPr algn="r" eaLnBrk="1" fontAlgn="auto" hangingPunct="1">
              <a:spcAft>
                <a:spcPts val="0"/>
              </a:spcAft>
              <a:defRPr/>
            </a:pPr>
            <a:r>
              <a:rPr lang="en-US" sz="3600" dirty="0"/>
              <a:t>Safe Sleep Position</a:t>
            </a:r>
          </a:p>
        </p:txBody>
      </p:sp>
      <p:sp>
        <p:nvSpPr>
          <p:cNvPr id="5" name="Content Placeholder 4"/>
          <p:cNvSpPr>
            <a:spLocks noGrp="1"/>
          </p:cNvSpPr>
          <p:nvPr>
            <p:ph sz="quarter" idx="13"/>
          </p:nvPr>
        </p:nvSpPr>
        <p:spPr>
          <a:xfrm>
            <a:off x="1072242" y="2293799"/>
            <a:ext cx="3505200" cy="2822487"/>
          </a:xfrm>
        </p:spPr>
        <p:txBody>
          <a:bodyPr>
            <a:normAutofit/>
          </a:bodyPr>
          <a:lstStyle/>
          <a:p>
            <a:pPr marL="45720" indent="0">
              <a:buNone/>
            </a:pPr>
            <a:r>
              <a:rPr lang="en-US" sz="3200" dirty="0">
                <a:solidFill>
                  <a:schemeClr val="tx2"/>
                </a:solidFill>
              </a:rPr>
              <a:t>Healthy term infants should be placed on their back to sleep for every sleep. </a:t>
            </a:r>
          </a:p>
        </p:txBody>
      </p:sp>
      <p:sp>
        <p:nvSpPr>
          <p:cNvPr id="29700" name="Text Box 5"/>
          <p:cNvSpPr txBox="1">
            <a:spLocks noChangeArrowheads="1"/>
          </p:cNvSpPr>
          <p:nvPr/>
        </p:nvSpPr>
        <p:spPr bwMode="auto">
          <a:xfrm>
            <a:off x="2743200" y="2286000"/>
            <a:ext cx="1219200" cy="369332"/>
          </a:xfrm>
          <a:prstGeom prst="rect">
            <a:avLst/>
          </a:prstGeom>
          <a:noFill/>
          <a:ln w="9525">
            <a:noFill/>
            <a:miter lim="800000"/>
            <a:headEnd/>
            <a:tailEnd/>
          </a:ln>
        </p:spPr>
        <p:txBody>
          <a:bodyPr>
            <a:spAutoFit/>
          </a:bodyPr>
          <a:lstStyle/>
          <a:p>
            <a:pPr eaLnBrk="0" hangingPunct="0">
              <a:spcBef>
                <a:spcPct val="50000"/>
              </a:spcBef>
            </a:pPr>
            <a:endParaRPr lang="en-US">
              <a:solidFill>
                <a:schemeClr val="tx2"/>
              </a:solidFill>
              <a:latin typeface="Times New Roman" pitchFamily="18" charset="0"/>
            </a:endParaRPr>
          </a:p>
        </p:txBody>
      </p:sp>
      <p:pic>
        <p:nvPicPr>
          <p:cNvPr id="4" name="Picture 3"/>
          <p:cNvPicPr>
            <a:picLocks noChangeAspect="1"/>
          </p:cNvPicPr>
          <p:nvPr/>
        </p:nvPicPr>
        <p:blipFill rotWithShape="1">
          <a:blip r:embed="rId3"/>
          <a:srcRect l="6998" t="13636" r="4126" b="18394"/>
          <a:stretch/>
        </p:blipFill>
        <p:spPr>
          <a:xfrm rot="5400000">
            <a:off x="3956959" y="2644622"/>
            <a:ext cx="5159825" cy="2630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Footer Placeholder 1">
            <a:extLst>
              <a:ext uri="{FF2B5EF4-FFF2-40B4-BE49-F238E27FC236}">
                <a16:creationId xmlns:a16="http://schemas.microsoft.com/office/drawing/2014/main" id="{C4AC85E8-B89F-46DD-B9B4-246B4779AC9B}"/>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16" y="509694"/>
            <a:ext cx="8253484" cy="841476"/>
          </a:xfrm>
        </p:spPr>
        <p:txBody>
          <a:bodyPr rtlCol="0">
            <a:normAutofit/>
          </a:bodyPr>
          <a:lstStyle/>
          <a:p>
            <a:pPr algn="r" eaLnBrk="1" fontAlgn="auto" hangingPunct="1">
              <a:spcAft>
                <a:spcPts val="0"/>
              </a:spcAft>
              <a:defRPr/>
            </a:pPr>
            <a:r>
              <a:rPr lang="en-US" sz="3600" dirty="0"/>
              <a:t>Safe Sleep Position</a:t>
            </a:r>
          </a:p>
        </p:txBody>
      </p:sp>
      <p:pic>
        <p:nvPicPr>
          <p:cNvPr id="30723" name="Content Placeholder 3"/>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4767889" y="1956974"/>
            <a:ext cx="4222615" cy="2941315"/>
          </a:xfrm>
        </p:spPr>
      </p:pic>
      <p:pic>
        <p:nvPicPr>
          <p:cNvPr id="3072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4716" y="1956974"/>
            <a:ext cx="4367283" cy="2888794"/>
          </a:xfrm>
          <a:prstGeom prst="rect">
            <a:avLst/>
          </a:prstGeom>
          <a:noFill/>
          <a:ln w="9525">
            <a:noFill/>
            <a:miter lim="800000"/>
            <a:headEnd/>
            <a:tailEnd/>
          </a:ln>
        </p:spPr>
      </p:pic>
      <p:sp>
        <p:nvSpPr>
          <p:cNvPr id="6" name="TextBox 5"/>
          <p:cNvSpPr txBox="1"/>
          <p:nvPr/>
        </p:nvSpPr>
        <p:spPr>
          <a:xfrm>
            <a:off x="1023582" y="5189098"/>
            <a:ext cx="2729550" cy="461665"/>
          </a:xfrm>
          <a:prstGeom prst="rect">
            <a:avLst/>
          </a:prstGeom>
          <a:solidFill>
            <a:srgbClr val="FFFF00"/>
          </a:solidFill>
        </p:spPr>
        <p:txBody>
          <a:bodyPr wrap="square">
            <a:spAutoFit/>
          </a:bodyPr>
          <a:lstStyle/>
          <a:p>
            <a:pPr algn="ctr">
              <a:defRPr/>
            </a:pPr>
            <a:r>
              <a:rPr lang="en-US" sz="2400" dirty="0">
                <a:solidFill>
                  <a:schemeClr val="bg1"/>
                </a:solidFill>
                <a:latin typeface="+mn-lt"/>
              </a:rPr>
              <a:t>Prone – “tummy”</a:t>
            </a:r>
          </a:p>
        </p:txBody>
      </p:sp>
      <p:sp>
        <p:nvSpPr>
          <p:cNvPr id="7" name="TextBox 6"/>
          <p:cNvSpPr txBox="1"/>
          <p:nvPr/>
        </p:nvSpPr>
        <p:spPr>
          <a:xfrm>
            <a:off x="5514421" y="5189099"/>
            <a:ext cx="2729550" cy="461665"/>
          </a:xfrm>
          <a:prstGeom prst="rect">
            <a:avLst/>
          </a:prstGeom>
          <a:solidFill>
            <a:srgbClr val="FFFF00"/>
          </a:solidFill>
        </p:spPr>
        <p:txBody>
          <a:bodyPr wrap="square">
            <a:spAutoFit/>
          </a:bodyPr>
          <a:lstStyle/>
          <a:p>
            <a:pPr algn="ctr">
              <a:defRPr/>
            </a:pPr>
            <a:r>
              <a:rPr lang="en-US" sz="2400" dirty="0">
                <a:solidFill>
                  <a:schemeClr val="bg1"/>
                </a:solidFill>
                <a:latin typeface="+mn-lt"/>
              </a:rPr>
              <a:t>Supine – “back”</a:t>
            </a:r>
          </a:p>
        </p:txBody>
      </p:sp>
      <p:sp>
        <p:nvSpPr>
          <p:cNvPr id="3" name="Footer Placeholder 2">
            <a:extLst>
              <a:ext uri="{FF2B5EF4-FFF2-40B4-BE49-F238E27FC236}">
                <a16:creationId xmlns:a16="http://schemas.microsoft.com/office/drawing/2014/main" id="{E17BEEAE-F670-4164-829B-0B8A196F385C}"/>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2800163149"/>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590800" y="2133600"/>
            <a:ext cx="1219200" cy="457200"/>
          </a:xfrm>
          <a:prstGeom prst="rect">
            <a:avLst/>
          </a:prstGeom>
          <a:noFill/>
          <a:ln w="9525">
            <a:noFill/>
            <a:miter lim="800000"/>
            <a:headEnd/>
            <a:tailEnd/>
          </a:ln>
        </p:spPr>
        <p:txBody>
          <a:bodyPr>
            <a:spAutoFit/>
          </a:bodyPr>
          <a:lstStyle/>
          <a:p>
            <a:pPr eaLnBrk="0" hangingPunct="0">
              <a:spcBef>
                <a:spcPct val="50000"/>
              </a:spcBef>
            </a:pPr>
            <a:endParaRPr lang="en-US">
              <a:latin typeface="Times New Roman" pitchFamily="18" charset="0"/>
            </a:endParaRPr>
          </a:p>
        </p:txBody>
      </p:sp>
      <p:sp>
        <p:nvSpPr>
          <p:cNvPr id="31747" name="Text Box 3"/>
          <p:cNvSpPr txBox="1">
            <a:spLocks noChangeArrowheads="1"/>
          </p:cNvSpPr>
          <p:nvPr/>
        </p:nvSpPr>
        <p:spPr bwMode="auto">
          <a:xfrm>
            <a:off x="1905000" y="2057400"/>
            <a:ext cx="1905000" cy="457200"/>
          </a:xfrm>
          <a:prstGeom prst="rect">
            <a:avLst/>
          </a:prstGeom>
          <a:noFill/>
          <a:ln w="9525">
            <a:noFill/>
            <a:miter lim="800000"/>
            <a:headEnd/>
            <a:tailEnd/>
          </a:ln>
        </p:spPr>
        <p:txBody>
          <a:bodyPr>
            <a:spAutoFit/>
          </a:bodyPr>
          <a:lstStyle/>
          <a:p>
            <a:pPr eaLnBrk="0" hangingPunct="0">
              <a:spcBef>
                <a:spcPct val="50000"/>
              </a:spcBef>
            </a:pPr>
            <a:endParaRPr lang="en-US">
              <a:latin typeface="Times New Roman" pitchFamily="18" charset="0"/>
            </a:endParaRPr>
          </a:p>
        </p:txBody>
      </p:sp>
      <p:sp>
        <p:nvSpPr>
          <p:cNvPr id="31748" name="Text Box 4"/>
          <p:cNvSpPr txBox="1">
            <a:spLocks noChangeArrowheads="1"/>
          </p:cNvSpPr>
          <p:nvPr/>
        </p:nvSpPr>
        <p:spPr bwMode="auto">
          <a:xfrm>
            <a:off x="3810000" y="2133600"/>
            <a:ext cx="1219200" cy="457200"/>
          </a:xfrm>
          <a:prstGeom prst="rect">
            <a:avLst/>
          </a:prstGeom>
          <a:noFill/>
          <a:ln w="9525">
            <a:noFill/>
            <a:miter lim="800000"/>
            <a:headEnd/>
            <a:tailEnd/>
          </a:ln>
        </p:spPr>
        <p:txBody>
          <a:bodyPr>
            <a:spAutoFit/>
          </a:bodyPr>
          <a:lstStyle/>
          <a:p>
            <a:pPr eaLnBrk="0" hangingPunct="0">
              <a:spcBef>
                <a:spcPct val="50000"/>
              </a:spcBef>
            </a:pPr>
            <a:endParaRPr lang="en-US">
              <a:latin typeface="Times New Roman" pitchFamily="18" charset="0"/>
            </a:endParaRPr>
          </a:p>
        </p:txBody>
      </p:sp>
      <p:sp>
        <p:nvSpPr>
          <p:cNvPr id="31749" name="Text Box 5"/>
          <p:cNvSpPr txBox="1">
            <a:spLocks noChangeArrowheads="1"/>
          </p:cNvSpPr>
          <p:nvPr/>
        </p:nvSpPr>
        <p:spPr bwMode="auto">
          <a:xfrm>
            <a:off x="708025" y="830263"/>
            <a:ext cx="184150" cy="1255712"/>
          </a:xfrm>
          <a:prstGeom prst="rect">
            <a:avLst/>
          </a:prstGeom>
          <a:noFill/>
          <a:ln w="9525">
            <a:noFill/>
            <a:miter lim="800000"/>
            <a:headEnd/>
            <a:tailEnd/>
          </a:ln>
        </p:spPr>
        <p:txBody>
          <a:bodyPr>
            <a:spAutoFit/>
          </a:bodyPr>
          <a:lstStyle/>
          <a:p>
            <a:pPr lvl="4" eaLnBrk="0" hangingPunct="0">
              <a:spcBef>
                <a:spcPts val="500"/>
              </a:spcBef>
              <a:spcAft>
                <a:spcPts val="500"/>
              </a:spcAft>
              <a:buClr>
                <a:srgbClr val="FF0066"/>
              </a:buClr>
            </a:pPr>
            <a:endParaRPr lang="en-US" sz="3200">
              <a:solidFill>
                <a:srgbClr val="000099"/>
              </a:solidFill>
            </a:endParaRPr>
          </a:p>
          <a:p>
            <a:pPr eaLnBrk="0" hangingPunct="0">
              <a:spcBef>
                <a:spcPts val="500"/>
              </a:spcBef>
              <a:spcAft>
                <a:spcPts val="500"/>
              </a:spcAft>
              <a:buClr>
                <a:srgbClr val="800080"/>
              </a:buClr>
              <a:buFont typeface="Symbol" pitchFamily="18" charset="2"/>
              <a:buNone/>
            </a:pPr>
            <a:endParaRPr lang="en-US" sz="3600">
              <a:solidFill>
                <a:srgbClr val="FF0066"/>
              </a:solidFill>
              <a:latin typeface="Times New Roman" pitchFamily="18" charset="0"/>
            </a:endParaRPr>
          </a:p>
        </p:txBody>
      </p:sp>
      <p:sp>
        <p:nvSpPr>
          <p:cNvPr id="389127" name="Text Box 7"/>
          <p:cNvSpPr txBox="1">
            <a:spLocks noChangeArrowheads="1"/>
          </p:cNvSpPr>
          <p:nvPr/>
        </p:nvSpPr>
        <p:spPr bwMode="auto">
          <a:xfrm>
            <a:off x="344020" y="1973263"/>
            <a:ext cx="4168020" cy="4005428"/>
          </a:xfrm>
          <a:prstGeom prst="rect">
            <a:avLst/>
          </a:prstGeom>
          <a:noFill/>
          <a:ln w="9525">
            <a:noFill/>
            <a:miter lim="800000"/>
            <a:headEnd/>
            <a:tailEnd/>
          </a:ln>
        </p:spPr>
        <p:txBody>
          <a:bodyPr/>
          <a:lstStyle/>
          <a:p>
            <a:pPr marL="457200" indent="-457200" eaLnBrk="0" hangingPunct="0">
              <a:buFont typeface="Arial" panose="020B0604020202020204" pitchFamily="34" charset="0"/>
              <a:buChar char="•"/>
              <a:defRPr/>
            </a:pPr>
            <a:r>
              <a:rPr lang="en-US" sz="2800" dirty="0">
                <a:solidFill>
                  <a:schemeClr val="tx2"/>
                </a:solidFill>
                <a:latin typeface="+mn-lt"/>
              </a:rPr>
              <a:t>Place the baby on a firm sleep surface in safety approved crib</a:t>
            </a:r>
          </a:p>
          <a:p>
            <a:pPr marL="457200" indent="-457200" eaLnBrk="0" hangingPunct="0">
              <a:buFont typeface="Arial" panose="020B0604020202020204" pitchFamily="34" charset="0"/>
              <a:buChar char="•"/>
              <a:defRPr/>
            </a:pPr>
            <a:endParaRPr lang="en-US" sz="2800" dirty="0">
              <a:solidFill>
                <a:schemeClr val="tx2"/>
              </a:solidFill>
              <a:latin typeface="+mn-lt"/>
            </a:endParaRPr>
          </a:p>
          <a:p>
            <a:pPr marL="457200" indent="-457200" eaLnBrk="0" hangingPunct="0">
              <a:buFont typeface="Arial" panose="020B0604020202020204" pitchFamily="34" charset="0"/>
              <a:buChar char="•"/>
              <a:defRPr/>
            </a:pPr>
            <a:r>
              <a:rPr lang="en-US" sz="2800" dirty="0">
                <a:solidFill>
                  <a:schemeClr val="tx2"/>
                </a:solidFill>
                <a:latin typeface="+mn-lt"/>
              </a:rPr>
              <a:t>The sleep surface should be bare</a:t>
            </a:r>
          </a:p>
          <a:p>
            <a:pPr marL="457200" indent="-457200" eaLnBrk="0" hangingPunct="0">
              <a:buFont typeface="Arial" panose="020B0604020202020204" pitchFamily="34" charset="0"/>
              <a:buChar char="•"/>
              <a:defRPr/>
            </a:pPr>
            <a:endParaRPr lang="en-US" sz="2800" dirty="0">
              <a:solidFill>
                <a:schemeClr val="tx2"/>
              </a:solidFill>
              <a:latin typeface="+mn-lt"/>
            </a:endParaRPr>
          </a:p>
          <a:p>
            <a:pPr marL="457200" indent="-457200" eaLnBrk="0" hangingPunct="0">
              <a:buFont typeface="Arial" panose="020B0604020202020204" pitchFamily="34" charset="0"/>
              <a:buChar char="•"/>
              <a:defRPr/>
            </a:pPr>
            <a:r>
              <a:rPr lang="en-US" sz="2800" dirty="0">
                <a:solidFill>
                  <a:schemeClr val="tx2"/>
                </a:solidFill>
                <a:latin typeface="+mn-lt"/>
              </a:rPr>
              <a:t>One infant per crib</a:t>
            </a:r>
          </a:p>
          <a:p>
            <a:pPr eaLnBrk="0" hangingPunct="0">
              <a:defRPr/>
            </a:pPr>
            <a:endParaRPr lang="en-US" dirty="0">
              <a:solidFill>
                <a:schemeClr val="tx2"/>
              </a:solidFill>
              <a:latin typeface="Arial" charset="0"/>
            </a:endParaRPr>
          </a:p>
          <a:p>
            <a:pPr algn="ctr" eaLnBrk="0" hangingPunct="0">
              <a:defRPr/>
            </a:pPr>
            <a:endParaRPr lang="en-US" sz="3200" dirty="0">
              <a:solidFill>
                <a:schemeClr val="tx2"/>
              </a:solidFill>
              <a:latin typeface="Arial" charset="0"/>
            </a:endParaRPr>
          </a:p>
          <a:p>
            <a:pPr algn="ctr" eaLnBrk="0" hangingPunct="0">
              <a:defRPr/>
            </a:pPr>
            <a:endParaRPr lang="en-US" dirty="0">
              <a:solidFill>
                <a:schemeClr val="tx2"/>
              </a:solidFill>
              <a:latin typeface="Arial" charset="0"/>
            </a:endParaRPr>
          </a:p>
        </p:txBody>
      </p:sp>
      <p:sp>
        <p:nvSpPr>
          <p:cNvPr id="2" name="Title 1"/>
          <p:cNvSpPr>
            <a:spLocks noGrp="1"/>
          </p:cNvSpPr>
          <p:nvPr>
            <p:ph type="title"/>
          </p:nvPr>
        </p:nvSpPr>
        <p:spPr>
          <a:xfrm>
            <a:off x="90698" y="520796"/>
            <a:ext cx="8282836" cy="1143000"/>
          </a:xfrm>
        </p:spPr>
        <p:txBody>
          <a:bodyPr/>
          <a:lstStyle/>
          <a:p>
            <a:pPr algn="r"/>
            <a:r>
              <a:rPr lang="en-US" sz="3600" dirty="0"/>
              <a:t>Safe Sleep Environment </a:t>
            </a:r>
          </a:p>
        </p:txBody>
      </p:sp>
      <p:pic>
        <p:nvPicPr>
          <p:cNvPr id="9" name="Picture 3">
            <a:extLst>
              <a:ext uri="{FF2B5EF4-FFF2-40B4-BE49-F238E27FC236}">
                <a16:creationId xmlns:a16="http://schemas.microsoft.com/office/drawing/2014/main" id="{533627EA-819B-4E67-92F6-88789A00D2E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27979" y="2018447"/>
            <a:ext cx="4572001" cy="3428206"/>
          </a:xfrm>
          <a:prstGeom prst="rect">
            <a:avLst/>
          </a:prstGeom>
          <a:ln>
            <a:noFill/>
          </a:ln>
          <a:effectLst>
            <a:softEdge rad="112500"/>
          </a:effectLst>
        </p:spPr>
      </p:pic>
      <p:sp>
        <p:nvSpPr>
          <p:cNvPr id="3" name="Footer Placeholder 2">
            <a:extLst>
              <a:ext uri="{FF2B5EF4-FFF2-40B4-BE49-F238E27FC236}">
                <a16:creationId xmlns:a16="http://schemas.microsoft.com/office/drawing/2014/main" id="{31E39A13-182D-4E82-B55B-9677501752C2}"/>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12" y="526627"/>
            <a:ext cx="8307888" cy="768773"/>
          </a:xfrm>
        </p:spPr>
        <p:txBody>
          <a:bodyPr rtlCol="0">
            <a:normAutofit/>
          </a:bodyPr>
          <a:lstStyle/>
          <a:p>
            <a:pPr algn="r" eaLnBrk="1" fontAlgn="auto" hangingPunct="1">
              <a:spcAft>
                <a:spcPts val="0"/>
              </a:spcAft>
              <a:defRPr/>
            </a:pPr>
            <a:r>
              <a:rPr lang="en-US" sz="3600" dirty="0"/>
              <a:t>Cribs for Kids</a:t>
            </a:r>
          </a:p>
        </p:txBody>
      </p:sp>
      <p:pic>
        <p:nvPicPr>
          <p:cNvPr id="3" name="Picture 2">
            <a:extLst>
              <a:ext uri="{FF2B5EF4-FFF2-40B4-BE49-F238E27FC236}">
                <a16:creationId xmlns:a16="http://schemas.microsoft.com/office/drawing/2014/main" id="{FF382133-D837-403C-8D05-294127407983}"/>
              </a:ext>
            </a:extLst>
          </p:cNvPr>
          <p:cNvPicPr>
            <a:picLocks noChangeAspect="1"/>
          </p:cNvPicPr>
          <p:nvPr/>
        </p:nvPicPr>
        <p:blipFill rotWithShape="1">
          <a:blip r:embed="rId3"/>
          <a:srcRect l="14035" t="18560" r="9436" b="13067"/>
          <a:stretch/>
        </p:blipFill>
        <p:spPr>
          <a:xfrm>
            <a:off x="1604211" y="1447006"/>
            <a:ext cx="7186863" cy="5002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Footer Placeholder 3">
            <a:extLst>
              <a:ext uri="{FF2B5EF4-FFF2-40B4-BE49-F238E27FC236}">
                <a16:creationId xmlns:a16="http://schemas.microsoft.com/office/drawing/2014/main" id="{FBC64463-9129-4E06-9A36-23F17FC75D1F}"/>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68849"/>
    </mc:Choice>
    <mc:Fallback xmlns="">
      <p:transition spd="slow" advTm="6884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150" y="520757"/>
            <a:ext cx="6751790" cy="749186"/>
          </a:xfrm>
        </p:spPr>
        <p:txBody>
          <a:bodyPr rtlCol="0">
            <a:noAutofit/>
          </a:bodyPr>
          <a:lstStyle/>
          <a:p>
            <a:pPr algn="r">
              <a:defRPr/>
            </a:pPr>
            <a:r>
              <a:rPr lang="en-US" sz="3600" dirty="0"/>
              <a:t>Same Room Separate Bed</a:t>
            </a:r>
            <a:endParaRPr lang="en-US" sz="3600" dirty="0">
              <a:solidFill>
                <a:schemeClr val="accent5"/>
              </a:solidFill>
            </a:endParaRPr>
          </a:p>
        </p:txBody>
      </p:sp>
      <p:pic>
        <p:nvPicPr>
          <p:cNvPr id="4" name="Picture 3" descr="A person lying on a bed&#10;&#10;Description automatically generated">
            <a:extLst>
              <a:ext uri="{FF2B5EF4-FFF2-40B4-BE49-F238E27FC236}">
                <a16:creationId xmlns:a16="http://schemas.microsoft.com/office/drawing/2014/main" id="{AA1E6332-4993-41A4-9A48-4C5CA5FFD1C3}"/>
              </a:ext>
            </a:extLst>
          </p:cNvPr>
          <p:cNvPicPr>
            <a:picLocks noChangeAspect="1"/>
          </p:cNvPicPr>
          <p:nvPr/>
        </p:nvPicPr>
        <p:blipFill rotWithShape="1">
          <a:blip r:embed="rId3"/>
          <a:srcRect l="9827"/>
          <a:stretch/>
        </p:blipFill>
        <p:spPr>
          <a:xfrm>
            <a:off x="4267200" y="3199614"/>
            <a:ext cx="4749713" cy="3512222"/>
          </a:xfrm>
          <a:prstGeom prst="rect">
            <a:avLst/>
          </a:prstGeom>
          <a:ln>
            <a:noFill/>
          </a:ln>
          <a:effectLst>
            <a:softEdge rad="112500"/>
          </a:effectLst>
        </p:spPr>
      </p:pic>
      <p:pic>
        <p:nvPicPr>
          <p:cNvPr id="8" name="Picture 7" descr="A person lying on a bed&#10;&#10;Description automatically generated">
            <a:extLst>
              <a:ext uri="{FF2B5EF4-FFF2-40B4-BE49-F238E27FC236}">
                <a16:creationId xmlns:a16="http://schemas.microsoft.com/office/drawing/2014/main" id="{5EE692F6-D26F-4F45-A0AE-DBA10EA38838}"/>
              </a:ext>
            </a:extLst>
          </p:cNvPr>
          <p:cNvPicPr>
            <a:picLocks noChangeAspect="1"/>
          </p:cNvPicPr>
          <p:nvPr/>
        </p:nvPicPr>
        <p:blipFill>
          <a:blip r:embed="rId4"/>
          <a:stretch>
            <a:fillRect/>
          </a:stretch>
        </p:blipFill>
        <p:spPr>
          <a:xfrm>
            <a:off x="127087" y="1479493"/>
            <a:ext cx="4749714" cy="3166476"/>
          </a:xfrm>
          <a:prstGeom prst="rect">
            <a:avLst/>
          </a:prstGeom>
          <a:ln>
            <a:noFill/>
          </a:ln>
          <a:effectLst>
            <a:softEdge rad="112500"/>
          </a:effectLst>
        </p:spPr>
      </p:pic>
      <p:sp>
        <p:nvSpPr>
          <p:cNvPr id="3" name="Footer Placeholder 2">
            <a:extLst>
              <a:ext uri="{FF2B5EF4-FFF2-40B4-BE49-F238E27FC236}">
                <a16:creationId xmlns:a16="http://schemas.microsoft.com/office/drawing/2014/main" id="{A349F1F4-3905-4EA0-B759-E74E18E5ECBD}"/>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733" y="501227"/>
            <a:ext cx="6924922" cy="1143000"/>
          </a:xfrm>
        </p:spPr>
        <p:txBody>
          <a:bodyPr/>
          <a:lstStyle/>
          <a:p>
            <a:pPr algn="r"/>
            <a:r>
              <a:rPr lang="en-US" sz="3600" dirty="0"/>
              <a:t>Unsafe Sleep Environment</a:t>
            </a:r>
          </a:p>
        </p:txBody>
      </p:sp>
      <p:pic>
        <p:nvPicPr>
          <p:cNvPr id="32771" name="Content Placeholder 7"/>
          <p:cNvPicPr>
            <a:picLocks noGrp="1" noChangeAspect="1"/>
          </p:cNvPicPr>
          <p:nvPr>
            <p:ph idx="4294967295"/>
          </p:nvPr>
        </p:nvPicPr>
        <p:blipFill>
          <a:blip r:embed="rId3"/>
          <a:stretch>
            <a:fillRect/>
          </a:stretch>
        </p:blipFill>
        <p:spPr>
          <a:xfrm>
            <a:off x="2208408" y="1369302"/>
            <a:ext cx="4931190" cy="5209298"/>
          </a:xfrm>
          <a:prstGeom prst="rect">
            <a:avLst/>
          </a:prstGeom>
          <a:ln>
            <a:noFill/>
          </a:ln>
          <a:effectLst>
            <a:softEdge rad="112500"/>
          </a:effectLst>
        </p:spPr>
      </p:pic>
      <p:sp>
        <p:nvSpPr>
          <p:cNvPr id="6" name="&quot;Not Allowed&quot; Symbol 5">
            <a:extLst>
              <a:ext uri="{FF2B5EF4-FFF2-40B4-BE49-F238E27FC236}">
                <a16:creationId xmlns:a16="http://schemas.microsoft.com/office/drawing/2014/main" id="{9242DD3F-5DA8-46F3-8829-BF2A3753F914}"/>
              </a:ext>
            </a:extLst>
          </p:cNvPr>
          <p:cNvSpPr/>
          <p:nvPr/>
        </p:nvSpPr>
        <p:spPr>
          <a:xfrm rot="5627749">
            <a:off x="2147117" y="1670585"/>
            <a:ext cx="5053773" cy="4606731"/>
          </a:xfrm>
          <a:prstGeom prst="noSmoking">
            <a:avLst>
              <a:gd name="adj" fmla="val 3584"/>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6350">
                <a:solidFill>
                  <a:schemeClr val="tx1"/>
                </a:solidFill>
              </a:ln>
              <a:solidFill>
                <a:schemeClr val="tx1"/>
              </a:solidFill>
            </a:endParaRPr>
          </a:p>
        </p:txBody>
      </p:sp>
      <p:sp>
        <p:nvSpPr>
          <p:cNvPr id="3" name="Footer Placeholder 2">
            <a:extLst>
              <a:ext uri="{FF2B5EF4-FFF2-40B4-BE49-F238E27FC236}">
                <a16:creationId xmlns:a16="http://schemas.microsoft.com/office/drawing/2014/main" id="{17A7D5F1-828D-4361-B56B-16A614E8497E}"/>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464AF-C1AB-46F7-A4F2-28F264E85869}"/>
              </a:ext>
            </a:extLst>
          </p:cNvPr>
          <p:cNvSpPr>
            <a:spLocks noGrp="1"/>
          </p:cNvSpPr>
          <p:nvPr>
            <p:ph type="title"/>
          </p:nvPr>
        </p:nvSpPr>
        <p:spPr>
          <a:xfrm>
            <a:off x="733425" y="235980"/>
            <a:ext cx="7315200" cy="1154097"/>
          </a:xfrm>
        </p:spPr>
        <p:txBody>
          <a:bodyPr/>
          <a:lstStyle/>
          <a:p>
            <a:r>
              <a:rPr lang="en-US" dirty="0"/>
              <a:t>Presentation Options</a:t>
            </a:r>
          </a:p>
        </p:txBody>
      </p:sp>
      <p:sp>
        <p:nvSpPr>
          <p:cNvPr id="3" name="Content Placeholder 2">
            <a:extLst>
              <a:ext uri="{FF2B5EF4-FFF2-40B4-BE49-F238E27FC236}">
                <a16:creationId xmlns:a16="http://schemas.microsoft.com/office/drawing/2014/main" id="{05C9ACC8-5243-4070-AB29-45D1123BFAFF}"/>
              </a:ext>
            </a:extLst>
          </p:cNvPr>
          <p:cNvSpPr>
            <a:spLocks noGrp="1"/>
          </p:cNvSpPr>
          <p:nvPr>
            <p:ph idx="1"/>
          </p:nvPr>
        </p:nvSpPr>
        <p:spPr>
          <a:xfrm>
            <a:off x="409698" y="1824879"/>
            <a:ext cx="8324603" cy="3539527"/>
          </a:xfrm>
        </p:spPr>
        <p:txBody>
          <a:bodyPr>
            <a:noAutofit/>
          </a:bodyPr>
          <a:lstStyle/>
          <a:p>
            <a:r>
              <a:rPr lang="en-US" sz="2800" dirty="0"/>
              <a:t>You may choose to host trainings:</a:t>
            </a:r>
          </a:p>
          <a:p>
            <a:pPr lvl="1"/>
            <a:r>
              <a:rPr lang="en-US" sz="2800" dirty="0"/>
              <a:t>In-person while abiding by social distancing guidelines</a:t>
            </a:r>
          </a:p>
          <a:p>
            <a:pPr lvl="1"/>
            <a:r>
              <a:rPr lang="en-US" sz="2800" dirty="0"/>
              <a:t>Video Conference (Zoom, Microsoft Teams, Skype, </a:t>
            </a:r>
            <a:r>
              <a:rPr lang="en-US" sz="2800" dirty="0" err="1"/>
              <a:t>Webex</a:t>
            </a:r>
            <a:r>
              <a:rPr lang="en-US" sz="2800" dirty="0"/>
              <a:t>)</a:t>
            </a:r>
          </a:p>
          <a:p>
            <a:pPr lvl="1"/>
            <a:r>
              <a:rPr lang="en-US" sz="2800" dirty="0"/>
              <a:t>Webinar (GoToMeeting, </a:t>
            </a:r>
            <a:r>
              <a:rPr lang="en-US" sz="2800" dirty="0" err="1"/>
              <a:t>Webex</a:t>
            </a:r>
            <a:r>
              <a:rPr lang="en-US" sz="2800" dirty="0"/>
              <a:t>)</a:t>
            </a:r>
          </a:p>
          <a:p>
            <a:pPr lvl="1"/>
            <a:r>
              <a:rPr lang="en-US" sz="2800" dirty="0"/>
              <a:t>Links are available for participants to complete electronically via Redcap</a:t>
            </a:r>
          </a:p>
        </p:txBody>
      </p:sp>
      <p:sp>
        <p:nvSpPr>
          <p:cNvPr id="4" name="Footer Placeholder 3">
            <a:extLst>
              <a:ext uri="{FF2B5EF4-FFF2-40B4-BE49-F238E27FC236}">
                <a16:creationId xmlns:a16="http://schemas.microsoft.com/office/drawing/2014/main" id="{8DEC005B-A6DE-4889-BE2F-DFD47DA8F4FC}"/>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2412998665"/>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12" y="-29496"/>
            <a:ext cx="8231688" cy="1143000"/>
          </a:xfrm>
        </p:spPr>
        <p:txBody>
          <a:bodyPr>
            <a:noAutofit/>
          </a:bodyPr>
          <a:lstStyle/>
          <a:p>
            <a:pPr algn="r"/>
            <a:r>
              <a:rPr lang="en-US" sz="3600" dirty="0"/>
              <a:t>Unsafe Sleep Environments</a:t>
            </a:r>
          </a:p>
        </p:txBody>
      </p:sp>
      <p:sp>
        <p:nvSpPr>
          <p:cNvPr id="5" name="Text Placeholder 4"/>
          <p:cNvSpPr>
            <a:spLocks noGrp="1"/>
          </p:cNvSpPr>
          <p:nvPr>
            <p:ph type="body" sz="half" idx="1"/>
          </p:nvPr>
        </p:nvSpPr>
        <p:spPr>
          <a:xfrm>
            <a:off x="529936" y="1485900"/>
            <a:ext cx="3232658" cy="4610100"/>
          </a:xfrm>
        </p:spPr>
        <p:txBody>
          <a:bodyPr>
            <a:normAutofit/>
          </a:bodyPr>
          <a:lstStyle/>
          <a:p>
            <a:pPr marL="45720" indent="0">
              <a:buNone/>
            </a:pPr>
            <a:r>
              <a:rPr lang="en-US" sz="2800" dirty="0"/>
              <a:t>Sitting devices including: </a:t>
            </a:r>
          </a:p>
          <a:p>
            <a:pPr lvl="1"/>
            <a:r>
              <a:rPr lang="en-US" sz="2600" dirty="0"/>
              <a:t>Car seats</a:t>
            </a:r>
          </a:p>
          <a:p>
            <a:pPr lvl="1"/>
            <a:r>
              <a:rPr lang="en-US" sz="2600" dirty="0"/>
              <a:t> Strollers</a:t>
            </a:r>
          </a:p>
          <a:p>
            <a:pPr lvl="1"/>
            <a:r>
              <a:rPr lang="en-US" sz="2600" dirty="0"/>
              <a:t> Swings</a:t>
            </a:r>
          </a:p>
          <a:p>
            <a:pPr lvl="1"/>
            <a:r>
              <a:rPr lang="en-US" sz="2600" dirty="0"/>
              <a:t> Infant Carriers</a:t>
            </a:r>
          </a:p>
          <a:p>
            <a:pPr lvl="1"/>
            <a:r>
              <a:rPr lang="en-US" sz="2600" dirty="0"/>
              <a:t> Infant Slings</a:t>
            </a:r>
          </a:p>
          <a:p>
            <a:pPr lvl="1"/>
            <a:r>
              <a:rPr lang="en-US" sz="2600" dirty="0"/>
              <a:t> Rock ‘n Play</a:t>
            </a:r>
          </a:p>
        </p:txBody>
      </p:sp>
      <p:grpSp>
        <p:nvGrpSpPr>
          <p:cNvPr id="29" name="Group 28">
            <a:extLst>
              <a:ext uri="{FF2B5EF4-FFF2-40B4-BE49-F238E27FC236}">
                <a16:creationId xmlns:a16="http://schemas.microsoft.com/office/drawing/2014/main" id="{C898A9DB-9613-4693-BF7B-5E8D9C94C6A4}"/>
              </a:ext>
            </a:extLst>
          </p:cNvPr>
          <p:cNvGrpSpPr/>
          <p:nvPr/>
        </p:nvGrpSpPr>
        <p:grpSpPr>
          <a:xfrm>
            <a:off x="3762594" y="1625116"/>
            <a:ext cx="4979411" cy="4331667"/>
            <a:chOff x="3755667" y="1709695"/>
            <a:chExt cx="4979411" cy="4331667"/>
          </a:xfrm>
        </p:grpSpPr>
        <p:grpSp>
          <p:nvGrpSpPr>
            <p:cNvPr id="9" name="Group 8">
              <a:extLst>
                <a:ext uri="{FF2B5EF4-FFF2-40B4-BE49-F238E27FC236}">
                  <a16:creationId xmlns:a16="http://schemas.microsoft.com/office/drawing/2014/main" id="{E6C49490-D3F3-4B81-86A9-93FD4683FA40}"/>
                </a:ext>
              </a:extLst>
            </p:cNvPr>
            <p:cNvGrpSpPr/>
            <p:nvPr/>
          </p:nvGrpSpPr>
          <p:grpSpPr>
            <a:xfrm>
              <a:off x="3755667" y="1709695"/>
              <a:ext cx="4979411" cy="4297737"/>
              <a:chOff x="3752146" y="1706084"/>
              <a:chExt cx="4979411" cy="4297737"/>
            </a:xfrm>
          </p:grpSpPr>
          <p:sp>
            <p:nvSpPr>
              <p:cNvPr id="11" name="Rectangle 10"/>
              <p:cNvSpPr/>
              <p:nvPr/>
            </p:nvSpPr>
            <p:spPr>
              <a:xfrm>
                <a:off x="3752146" y="1706084"/>
                <a:ext cx="2368895" cy="2030423"/>
              </a:xfrm>
              <a:prstGeom prst="rect">
                <a:avLst/>
              </a:prstGeom>
              <a:blipFill>
                <a:blip r:embed="rId3"/>
                <a:srcRect/>
                <a:stretch>
                  <a:fillRect t="-18000" b="-1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075323AD-2AB4-4055-A417-A4631277B80F}"/>
                  </a:ext>
                </a:extLst>
              </p:cNvPr>
              <p:cNvSpPr/>
              <p:nvPr/>
            </p:nvSpPr>
            <p:spPr>
              <a:xfrm>
                <a:off x="3752146" y="3127381"/>
                <a:ext cx="2368895" cy="487301"/>
              </a:xfrm>
              <a:custGeom>
                <a:avLst/>
                <a:gdLst>
                  <a:gd name="connsiteX0" fmla="*/ 0 w 2368895"/>
                  <a:gd name="connsiteY0" fmla="*/ 0 h 487301"/>
                  <a:gd name="connsiteX1" fmla="*/ 2368895 w 2368895"/>
                  <a:gd name="connsiteY1" fmla="*/ 0 h 487301"/>
                  <a:gd name="connsiteX2" fmla="*/ 2368895 w 2368895"/>
                  <a:gd name="connsiteY2" fmla="*/ 487301 h 487301"/>
                  <a:gd name="connsiteX3" fmla="*/ 0 w 2368895"/>
                  <a:gd name="connsiteY3" fmla="*/ 487301 h 487301"/>
                  <a:gd name="connsiteX4" fmla="*/ 0 w 2368895"/>
                  <a:gd name="connsiteY4" fmla="*/ 0 h 487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895" h="487301">
                    <a:moveTo>
                      <a:pt x="0" y="0"/>
                    </a:moveTo>
                    <a:lnTo>
                      <a:pt x="2368895" y="0"/>
                    </a:lnTo>
                    <a:lnTo>
                      <a:pt x="2368895" y="487301"/>
                    </a:lnTo>
                    <a:lnTo>
                      <a:pt x="0" y="487301"/>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Sling</a:t>
                </a:r>
              </a:p>
            </p:txBody>
          </p:sp>
          <p:sp>
            <p:nvSpPr>
              <p:cNvPr id="23" name="Rectangle 22"/>
              <p:cNvSpPr/>
              <p:nvPr/>
            </p:nvSpPr>
            <p:spPr>
              <a:xfrm>
                <a:off x="6362662" y="1706084"/>
                <a:ext cx="2368895" cy="2030423"/>
              </a:xfrm>
              <a:prstGeom prst="rect">
                <a:avLst/>
              </a:prstGeom>
              <a:blipFill>
                <a:blip r:embed="rId4"/>
                <a:srcRect/>
                <a:stretch>
                  <a:fillRect t="-3000" b="-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8A6D4C2F-DECC-44F2-B1A8-14AD89F8FCCA}"/>
                  </a:ext>
                </a:extLst>
              </p:cNvPr>
              <p:cNvSpPr/>
              <p:nvPr/>
            </p:nvSpPr>
            <p:spPr>
              <a:xfrm>
                <a:off x="6362662" y="3127381"/>
                <a:ext cx="2368895" cy="487301"/>
              </a:xfrm>
              <a:custGeom>
                <a:avLst/>
                <a:gdLst>
                  <a:gd name="connsiteX0" fmla="*/ 0 w 2368895"/>
                  <a:gd name="connsiteY0" fmla="*/ 0 h 487301"/>
                  <a:gd name="connsiteX1" fmla="*/ 2368895 w 2368895"/>
                  <a:gd name="connsiteY1" fmla="*/ 0 h 487301"/>
                  <a:gd name="connsiteX2" fmla="*/ 2368895 w 2368895"/>
                  <a:gd name="connsiteY2" fmla="*/ 487301 h 487301"/>
                  <a:gd name="connsiteX3" fmla="*/ 0 w 2368895"/>
                  <a:gd name="connsiteY3" fmla="*/ 487301 h 487301"/>
                  <a:gd name="connsiteX4" fmla="*/ 0 w 2368895"/>
                  <a:gd name="connsiteY4" fmla="*/ 0 h 487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895" h="487301">
                    <a:moveTo>
                      <a:pt x="0" y="0"/>
                    </a:moveTo>
                    <a:lnTo>
                      <a:pt x="2368895" y="0"/>
                    </a:lnTo>
                    <a:lnTo>
                      <a:pt x="2368895" y="487301"/>
                    </a:lnTo>
                    <a:lnTo>
                      <a:pt x="0" y="487301"/>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Swing</a:t>
                </a:r>
              </a:p>
            </p:txBody>
          </p:sp>
          <p:sp>
            <p:nvSpPr>
              <p:cNvPr id="25" name="Rectangle 24"/>
              <p:cNvSpPr/>
              <p:nvPr/>
            </p:nvSpPr>
            <p:spPr>
              <a:xfrm>
                <a:off x="3752146" y="3973398"/>
                <a:ext cx="2368895" cy="2030423"/>
              </a:xfrm>
              <a:prstGeom prst="rect">
                <a:avLst/>
              </a:prstGeom>
              <a:blipFill>
                <a:blip r:embed="rId5"/>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6" name="Freeform: Shape 25">
                <a:extLst>
                  <a:ext uri="{FF2B5EF4-FFF2-40B4-BE49-F238E27FC236}">
                    <a16:creationId xmlns:a16="http://schemas.microsoft.com/office/drawing/2014/main" id="{E4A8D3CD-437B-436A-AEF4-D31FAD03DAB9}"/>
                  </a:ext>
                </a:extLst>
              </p:cNvPr>
              <p:cNvSpPr/>
              <p:nvPr/>
            </p:nvSpPr>
            <p:spPr>
              <a:xfrm>
                <a:off x="3752146" y="5394695"/>
                <a:ext cx="2368895" cy="487301"/>
              </a:xfrm>
              <a:custGeom>
                <a:avLst/>
                <a:gdLst>
                  <a:gd name="connsiteX0" fmla="*/ 0 w 2368895"/>
                  <a:gd name="connsiteY0" fmla="*/ 0 h 487301"/>
                  <a:gd name="connsiteX1" fmla="*/ 2368895 w 2368895"/>
                  <a:gd name="connsiteY1" fmla="*/ 0 h 487301"/>
                  <a:gd name="connsiteX2" fmla="*/ 2368895 w 2368895"/>
                  <a:gd name="connsiteY2" fmla="*/ 487301 h 487301"/>
                  <a:gd name="connsiteX3" fmla="*/ 0 w 2368895"/>
                  <a:gd name="connsiteY3" fmla="*/ 487301 h 487301"/>
                  <a:gd name="connsiteX4" fmla="*/ 0 w 2368895"/>
                  <a:gd name="connsiteY4" fmla="*/ 0 h 487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895" h="487301">
                    <a:moveTo>
                      <a:pt x="0" y="0"/>
                    </a:moveTo>
                    <a:lnTo>
                      <a:pt x="2368895" y="0"/>
                    </a:lnTo>
                    <a:lnTo>
                      <a:pt x="2368895" y="487301"/>
                    </a:lnTo>
                    <a:lnTo>
                      <a:pt x="0" y="487301"/>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Carrier</a:t>
                </a:r>
              </a:p>
            </p:txBody>
          </p:sp>
          <p:sp>
            <p:nvSpPr>
              <p:cNvPr id="27" name="Rectangle 26">
                <a:extLst>
                  <a:ext uri="{FF2B5EF4-FFF2-40B4-BE49-F238E27FC236}">
                    <a16:creationId xmlns:a16="http://schemas.microsoft.com/office/drawing/2014/main" id="{22CEB8FC-8FEF-4EA0-BB8B-3D09A54EA308}"/>
                  </a:ext>
                </a:extLst>
              </p:cNvPr>
              <p:cNvSpPr/>
              <p:nvPr/>
            </p:nvSpPr>
            <p:spPr>
              <a:xfrm>
                <a:off x="6362662" y="3973398"/>
                <a:ext cx="2368895" cy="2030423"/>
              </a:xfrm>
              <a:prstGeom prst="rect">
                <a:avLst/>
              </a:prstGeom>
              <a:blipFill>
                <a:blip r:embed="rId6"/>
                <a:srcRect/>
                <a:stretch>
                  <a:fillRect t="-7000" b="-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8" name="Freeform: Shape 27">
                <a:extLst>
                  <a:ext uri="{FF2B5EF4-FFF2-40B4-BE49-F238E27FC236}">
                    <a16:creationId xmlns:a16="http://schemas.microsoft.com/office/drawing/2014/main" id="{E996FC08-42D1-43C0-BCE4-434FFB3B3772}"/>
                  </a:ext>
                </a:extLst>
              </p:cNvPr>
              <p:cNvSpPr/>
              <p:nvPr/>
            </p:nvSpPr>
            <p:spPr>
              <a:xfrm>
                <a:off x="6362662" y="5394695"/>
                <a:ext cx="2368895" cy="487301"/>
              </a:xfrm>
              <a:custGeom>
                <a:avLst/>
                <a:gdLst>
                  <a:gd name="connsiteX0" fmla="*/ 0 w 2368895"/>
                  <a:gd name="connsiteY0" fmla="*/ 0 h 487301"/>
                  <a:gd name="connsiteX1" fmla="*/ 2368895 w 2368895"/>
                  <a:gd name="connsiteY1" fmla="*/ 0 h 487301"/>
                  <a:gd name="connsiteX2" fmla="*/ 2368895 w 2368895"/>
                  <a:gd name="connsiteY2" fmla="*/ 487301 h 487301"/>
                  <a:gd name="connsiteX3" fmla="*/ 0 w 2368895"/>
                  <a:gd name="connsiteY3" fmla="*/ 487301 h 487301"/>
                  <a:gd name="connsiteX4" fmla="*/ 0 w 2368895"/>
                  <a:gd name="connsiteY4" fmla="*/ 0 h 487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895" h="487301">
                    <a:moveTo>
                      <a:pt x="0" y="0"/>
                    </a:moveTo>
                    <a:lnTo>
                      <a:pt x="2368895" y="0"/>
                    </a:lnTo>
                    <a:lnTo>
                      <a:pt x="2368895" y="487301"/>
                    </a:lnTo>
                    <a:lnTo>
                      <a:pt x="0" y="487301"/>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Rock ‘n Play</a:t>
                </a:r>
              </a:p>
            </p:txBody>
          </p:sp>
        </p:grpSp>
        <p:sp>
          <p:nvSpPr>
            <p:cNvPr id="7" name="&quot;Not Allowed&quot; Symbol 6">
              <a:extLst>
                <a:ext uri="{FF2B5EF4-FFF2-40B4-BE49-F238E27FC236}">
                  <a16:creationId xmlns:a16="http://schemas.microsoft.com/office/drawing/2014/main" id="{02A7983F-2BDA-45CD-B091-BD29859B3DD3}"/>
                </a:ext>
              </a:extLst>
            </p:cNvPr>
            <p:cNvSpPr/>
            <p:nvPr/>
          </p:nvSpPr>
          <p:spPr>
            <a:xfrm rot="6391978">
              <a:off x="6559954" y="1726717"/>
              <a:ext cx="2006118" cy="2016441"/>
            </a:xfrm>
            <a:prstGeom prst="noSmoking">
              <a:avLst>
                <a:gd name="adj" fmla="val 3584"/>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6350">
                  <a:solidFill>
                    <a:schemeClr val="tx1"/>
                  </a:solidFill>
                </a:ln>
                <a:solidFill>
                  <a:schemeClr val="tx1"/>
                </a:solidFill>
              </a:endParaRPr>
            </a:p>
          </p:txBody>
        </p:sp>
        <p:sp>
          <p:nvSpPr>
            <p:cNvPr id="19" name="&quot;Not Allowed&quot; Symbol 18">
              <a:extLst>
                <a:ext uri="{FF2B5EF4-FFF2-40B4-BE49-F238E27FC236}">
                  <a16:creationId xmlns:a16="http://schemas.microsoft.com/office/drawing/2014/main" id="{ACF2F4BB-0CDF-4BBA-AF7B-D5ED74C99D5C}"/>
                </a:ext>
              </a:extLst>
            </p:cNvPr>
            <p:cNvSpPr/>
            <p:nvPr/>
          </p:nvSpPr>
          <p:spPr>
            <a:xfrm rot="6391978">
              <a:off x="3933239" y="1726719"/>
              <a:ext cx="2006118" cy="2016441"/>
            </a:xfrm>
            <a:prstGeom prst="noSmoking">
              <a:avLst>
                <a:gd name="adj" fmla="val 3584"/>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6350">
                  <a:solidFill>
                    <a:schemeClr val="tx1"/>
                  </a:solidFill>
                </a:ln>
                <a:solidFill>
                  <a:schemeClr val="tx1"/>
                </a:solidFill>
              </a:endParaRPr>
            </a:p>
          </p:txBody>
        </p:sp>
        <p:sp>
          <p:nvSpPr>
            <p:cNvPr id="20" name="&quot;Not Allowed&quot; Symbol 19">
              <a:extLst>
                <a:ext uri="{FF2B5EF4-FFF2-40B4-BE49-F238E27FC236}">
                  <a16:creationId xmlns:a16="http://schemas.microsoft.com/office/drawing/2014/main" id="{3347B7E6-B9DD-44D8-A8CC-2C56E2600DCF}"/>
                </a:ext>
              </a:extLst>
            </p:cNvPr>
            <p:cNvSpPr/>
            <p:nvPr/>
          </p:nvSpPr>
          <p:spPr>
            <a:xfrm rot="6704266">
              <a:off x="6469289" y="3853590"/>
              <a:ext cx="2108143" cy="2267402"/>
            </a:xfrm>
            <a:prstGeom prst="noSmoking">
              <a:avLst>
                <a:gd name="adj" fmla="val 3584"/>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6350">
                  <a:solidFill>
                    <a:schemeClr val="tx1"/>
                  </a:solidFill>
                </a:ln>
                <a:solidFill>
                  <a:schemeClr val="tx1"/>
                </a:solidFill>
              </a:endParaRPr>
            </a:p>
          </p:txBody>
        </p:sp>
        <p:sp>
          <p:nvSpPr>
            <p:cNvPr id="21" name="&quot;Not Allowed&quot; Symbol 20">
              <a:extLst>
                <a:ext uri="{FF2B5EF4-FFF2-40B4-BE49-F238E27FC236}">
                  <a16:creationId xmlns:a16="http://schemas.microsoft.com/office/drawing/2014/main" id="{35A8ACCC-DCF7-4206-8766-676AFC1ABF05}"/>
                </a:ext>
              </a:extLst>
            </p:cNvPr>
            <p:cNvSpPr/>
            <p:nvPr/>
          </p:nvSpPr>
          <p:spPr>
            <a:xfrm rot="6391978">
              <a:off x="3953700" y="3979237"/>
              <a:ext cx="2006118" cy="2016441"/>
            </a:xfrm>
            <a:prstGeom prst="noSmoking">
              <a:avLst>
                <a:gd name="adj" fmla="val 3584"/>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6350">
                  <a:solidFill>
                    <a:schemeClr val="tx1"/>
                  </a:solidFill>
                </a:ln>
                <a:solidFill>
                  <a:schemeClr val="tx1"/>
                </a:solidFill>
              </a:endParaRPr>
            </a:p>
          </p:txBody>
        </p:sp>
      </p:grpSp>
      <p:sp>
        <p:nvSpPr>
          <p:cNvPr id="3" name="Footer Placeholder 2">
            <a:extLst>
              <a:ext uri="{FF2B5EF4-FFF2-40B4-BE49-F238E27FC236}">
                <a16:creationId xmlns:a16="http://schemas.microsoft.com/office/drawing/2014/main" id="{FD5BE4A0-D263-41F5-BEB4-E3AD3386E444}"/>
              </a:ext>
            </a:extLst>
          </p:cNvPr>
          <p:cNvSpPr>
            <a:spLocks noGrp="1"/>
          </p:cNvSpPr>
          <p:nvPr>
            <p:ph type="ftr" sz="quarter" idx="11"/>
          </p:nvPr>
        </p:nvSpPr>
        <p:spPr/>
        <p:txBody>
          <a:bodyPr/>
          <a:lstStyle/>
          <a:p>
            <a:pPr>
              <a:defRPr/>
            </a:pPr>
            <a:r>
              <a:rPr lang="en-US"/>
              <a:t>Copyright KIDS Network 2020 kidsks.org</a:t>
            </a:r>
          </a:p>
        </p:txBody>
      </p:sp>
    </p:spTree>
    <p:extLst>
      <p:ext uri="{BB962C8B-B14F-4D97-AF65-F5344CB8AC3E}">
        <p14:creationId xmlns:p14="http://schemas.microsoft.com/office/powerpoint/2010/main" val="3184735923"/>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37FD329-E82C-4074-839B-E216AF76E855}"/>
              </a:ext>
            </a:extLst>
          </p:cNvPr>
          <p:cNvGraphicFramePr/>
          <p:nvPr>
            <p:extLst>
              <p:ext uri="{D42A27DB-BD31-4B8C-83A1-F6EECF244321}">
                <p14:modId xmlns:p14="http://schemas.microsoft.com/office/powerpoint/2010/main" val="2065130584"/>
              </p:ext>
            </p:extLst>
          </p:nvPr>
        </p:nvGraphicFramePr>
        <p:xfrm>
          <a:off x="6132731" y="1882003"/>
          <a:ext cx="2883768" cy="2421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p:cNvSpPr>
            <a:spLocks noGrp="1"/>
          </p:cNvSpPr>
          <p:nvPr>
            <p:ph type="title"/>
          </p:nvPr>
        </p:nvSpPr>
        <p:spPr>
          <a:xfrm>
            <a:off x="650169" y="458687"/>
            <a:ext cx="7772400" cy="687051"/>
          </a:xfrm>
        </p:spPr>
        <p:txBody>
          <a:bodyPr>
            <a:normAutofit/>
          </a:bodyPr>
          <a:lstStyle/>
          <a:p>
            <a:pPr algn="r"/>
            <a:r>
              <a:rPr lang="en-US" sz="3600" dirty="0"/>
              <a:t>Commercial Devices</a:t>
            </a:r>
          </a:p>
        </p:txBody>
      </p:sp>
      <p:sp>
        <p:nvSpPr>
          <p:cNvPr id="7" name="TextBox 6"/>
          <p:cNvSpPr txBox="1"/>
          <p:nvPr/>
        </p:nvSpPr>
        <p:spPr>
          <a:xfrm>
            <a:off x="3021856" y="1769279"/>
            <a:ext cx="3029027" cy="3108543"/>
          </a:xfrm>
          <a:prstGeom prst="rect">
            <a:avLst/>
          </a:prstGeom>
          <a:noFill/>
        </p:spPr>
        <p:txBody>
          <a:bodyPr wrap="square" rtlCol="0">
            <a:spAutoFit/>
          </a:bodyPr>
          <a:lstStyle/>
          <a:p>
            <a:pPr algn="ctr"/>
            <a:r>
              <a:rPr lang="en-US" sz="2800" dirty="0"/>
              <a:t>Avoid the use of commercial devices that are inconsistent with safe sleep recommendations.</a:t>
            </a:r>
          </a:p>
        </p:txBody>
      </p:sp>
      <p:graphicFrame>
        <p:nvGraphicFramePr>
          <p:cNvPr id="4" name="Diagram 3">
            <a:extLst>
              <a:ext uri="{FF2B5EF4-FFF2-40B4-BE49-F238E27FC236}">
                <a16:creationId xmlns:a16="http://schemas.microsoft.com/office/drawing/2014/main" id="{D3F56B9C-CB49-4480-83B4-A9E791F19EB9}"/>
              </a:ext>
            </a:extLst>
          </p:cNvPr>
          <p:cNvGraphicFramePr/>
          <p:nvPr>
            <p:extLst>
              <p:ext uri="{D42A27DB-BD31-4B8C-83A1-F6EECF244321}">
                <p14:modId xmlns:p14="http://schemas.microsoft.com/office/powerpoint/2010/main" val="160073384"/>
              </p:ext>
            </p:extLst>
          </p:nvPr>
        </p:nvGraphicFramePr>
        <p:xfrm>
          <a:off x="2744320" y="4676470"/>
          <a:ext cx="3600101" cy="20640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6E0F7870-36AE-4721-8F18-46BDE3484F92}"/>
              </a:ext>
            </a:extLst>
          </p:cNvPr>
          <p:cNvGraphicFramePr/>
          <p:nvPr>
            <p:extLst>
              <p:ext uri="{D42A27DB-BD31-4B8C-83A1-F6EECF244321}">
                <p14:modId xmlns:p14="http://schemas.microsoft.com/office/powerpoint/2010/main" val="2038793065"/>
              </p:ext>
            </p:extLst>
          </p:nvPr>
        </p:nvGraphicFramePr>
        <p:xfrm>
          <a:off x="68801" y="1919284"/>
          <a:ext cx="2847961" cy="248730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quot;Not Allowed&quot; Symbol 13">
            <a:extLst>
              <a:ext uri="{FF2B5EF4-FFF2-40B4-BE49-F238E27FC236}">
                <a16:creationId xmlns:a16="http://schemas.microsoft.com/office/drawing/2014/main" id="{5405411B-518B-4A81-A02A-80867D9E95F8}"/>
              </a:ext>
            </a:extLst>
          </p:cNvPr>
          <p:cNvSpPr/>
          <p:nvPr/>
        </p:nvSpPr>
        <p:spPr>
          <a:xfrm rot="6391978">
            <a:off x="245988" y="1885956"/>
            <a:ext cx="2493582" cy="2553958"/>
          </a:xfrm>
          <a:prstGeom prst="noSmoking">
            <a:avLst>
              <a:gd name="adj" fmla="val 3584"/>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6350">
                <a:solidFill>
                  <a:schemeClr val="tx1"/>
                </a:solidFill>
              </a:ln>
              <a:solidFill>
                <a:schemeClr val="tx1"/>
              </a:solidFill>
            </a:endParaRPr>
          </a:p>
        </p:txBody>
      </p:sp>
      <p:sp>
        <p:nvSpPr>
          <p:cNvPr id="15" name="&quot;Not Allowed&quot; Symbol 14">
            <a:extLst>
              <a:ext uri="{FF2B5EF4-FFF2-40B4-BE49-F238E27FC236}">
                <a16:creationId xmlns:a16="http://schemas.microsoft.com/office/drawing/2014/main" id="{726E46F2-0D3E-4120-A522-80A3A4CBAC6A}"/>
              </a:ext>
            </a:extLst>
          </p:cNvPr>
          <p:cNvSpPr/>
          <p:nvPr/>
        </p:nvSpPr>
        <p:spPr>
          <a:xfrm rot="6391978">
            <a:off x="6308974" y="1758374"/>
            <a:ext cx="2493582" cy="2553958"/>
          </a:xfrm>
          <a:prstGeom prst="noSmoking">
            <a:avLst>
              <a:gd name="adj" fmla="val 3584"/>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6350">
                <a:solidFill>
                  <a:schemeClr val="tx1"/>
                </a:solidFill>
              </a:ln>
              <a:solidFill>
                <a:schemeClr val="tx1"/>
              </a:solidFill>
            </a:endParaRPr>
          </a:p>
        </p:txBody>
      </p:sp>
      <p:sp>
        <p:nvSpPr>
          <p:cNvPr id="16" name="&quot;Not Allowed&quot; Symbol 15">
            <a:extLst>
              <a:ext uri="{FF2B5EF4-FFF2-40B4-BE49-F238E27FC236}">
                <a16:creationId xmlns:a16="http://schemas.microsoft.com/office/drawing/2014/main" id="{73E68D0C-2A30-4177-99BB-3D5603F7CB78}"/>
              </a:ext>
            </a:extLst>
          </p:cNvPr>
          <p:cNvSpPr/>
          <p:nvPr/>
        </p:nvSpPr>
        <p:spPr>
          <a:xfrm rot="6063581">
            <a:off x="3419071" y="4348794"/>
            <a:ext cx="2284498" cy="2719409"/>
          </a:xfrm>
          <a:prstGeom prst="noSmoking">
            <a:avLst>
              <a:gd name="adj" fmla="val 3584"/>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6350">
                <a:solidFill>
                  <a:schemeClr val="tx1"/>
                </a:solidFill>
              </a:ln>
              <a:solidFill>
                <a:schemeClr val="tx1"/>
              </a:solidFill>
            </a:endParaRPr>
          </a:p>
        </p:txBody>
      </p:sp>
      <p:sp>
        <p:nvSpPr>
          <p:cNvPr id="2" name="Footer Placeholder 1">
            <a:extLst>
              <a:ext uri="{FF2B5EF4-FFF2-40B4-BE49-F238E27FC236}">
                <a16:creationId xmlns:a16="http://schemas.microsoft.com/office/drawing/2014/main" id="{09A93712-5F10-4179-9B69-66DC7C6389DC}"/>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88B0B-1E24-4A61-B2E7-C07580FF5D83}"/>
              </a:ext>
            </a:extLst>
          </p:cNvPr>
          <p:cNvSpPr>
            <a:spLocks noGrp="1"/>
          </p:cNvSpPr>
          <p:nvPr>
            <p:ph type="title"/>
          </p:nvPr>
        </p:nvSpPr>
        <p:spPr>
          <a:xfrm>
            <a:off x="195558" y="-11337"/>
            <a:ext cx="7315200" cy="1154097"/>
          </a:xfrm>
        </p:spPr>
        <p:txBody>
          <a:bodyPr>
            <a:normAutofit/>
          </a:bodyPr>
          <a:lstStyle/>
          <a:p>
            <a:r>
              <a:rPr lang="en-US" sz="3600" dirty="0"/>
              <a:t>Baby Boxes</a:t>
            </a:r>
          </a:p>
        </p:txBody>
      </p:sp>
      <p:grpSp>
        <p:nvGrpSpPr>
          <p:cNvPr id="4" name="Group 3">
            <a:extLst>
              <a:ext uri="{FF2B5EF4-FFF2-40B4-BE49-F238E27FC236}">
                <a16:creationId xmlns:a16="http://schemas.microsoft.com/office/drawing/2014/main" id="{2423BD3A-C80E-451B-854E-EB22A3539C05}"/>
              </a:ext>
            </a:extLst>
          </p:cNvPr>
          <p:cNvGrpSpPr/>
          <p:nvPr/>
        </p:nvGrpSpPr>
        <p:grpSpPr>
          <a:xfrm>
            <a:off x="3380505" y="1"/>
            <a:ext cx="4813299" cy="6857999"/>
            <a:chOff x="3695037" y="2658140"/>
            <a:chExt cx="1427480" cy="2823412"/>
          </a:xfrm>
        </p:grpSpPr>
        <p:pic>
          <p:nvPicPr>
            <p:cNvPr id="5" name="Picture 4">
              <a:extLst>
                <a:ext uri="{FF2B5EF4-FFF2-40B4-BE49-F238E27FC236}">
                  <a16:creationId xmlns:a16="http://schemas.microsoft.com/office/drawing/2014/main" id="{621391DE-8520-4E95-AA54-AE0B7302B64F}"/>
                </a:ext>
              </a:extLst>
            </p:cNvPr>
            <p:cNvPicPr>
              <a:picLocks noChangeAspect="1"/>
            </p:cNvPicPr>
            <p:nvPr/>
          </p:nvPicPr>
          <p:blipFill rotWithShape="1">
            <a:blip r:embed="rId3"/>
            <a:srcRect l="37590" t="35013" r="46799" b="16288"/>
            <a:stretch/>
          </p:blipFill>
          <p:spPr>
            <a:xfrm>
              <a:off x="3695037" y="2976666"/>
              <a:ext cx="1427479" cy="2504886"/>
            </a:xfrm>
            <a:prstGeom prst="rect">
              <a:avLst/>
            </a:prstGeom>
          </p:spPr>
        </p:pic>
        <p:pic>
          <p:nvPicPr>
            <p:cNvPr id="6" name="Picture 5">
              <a:extLst>
                <a:ext uri="{FF2B5EF4-FFF2-40B4-BE49-F238E27FC236}">
                  <a16:creationId xmlns:a16="http://schemas.microsoft.com/office/drawing/2014/main" id="{0A7A7ED9-4AFC-4D3F-B9B2-07E28A534BBC}"/>
                </a:ext>
              </a:extLst>
            </p:cNvPr>
            <p:cNvPicPr>
              <a:picLocks noChangeAspect="1"/>
            </p:cNvPicPr>
            <p:nvPr/>
          </p:nvPicPr>
          <p:blipFill rotWithShape="1">
            <a:blip r:embed="rId3"/>
            <a:srcRect l="37590" t="17235" r="46799" b="76839"/>
            <a:stretch/>
          </p:blipFill>
          <p:spPr>
            <a:xfrm>
              <a:off x="3695037" y="2658140"/>
              <a:ext cx="1427480" cy="304799"/>
            </a:xfrm>
            <a:prstGeom prst="rect">
              <a:avLst/>
            </a:prstGeom>
          </p:spPr>
        </p:pic>
      </p:grpSp>
      <p:sp>
        <p:nvSpPr>
          <p:cNvPr id="3" name="Footer Placeholder 2">
            <a:extLst>
              <a:ext uri="{FF2B5EF4-FFF2-40B4-BE49-F238E27FC236}">
                <a16:creationId xmlns:a16="http://schemas.microsoft.com/office/drawing/2014/main" id="{85924486-8F07-4B84-BBE0-29FCAD3F0EA4}"/>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524685022"/>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35" y="446203"/>
            <a:ext cx="8301922" cy="833211"/>
          </a:xfrm>
        </p:spPr>
        <p:txBody>
          <a:bodyPr/>
          <a:lstStyle/>
          <a:p>
            <a:pPr algn="r"/>
            <a:r>
              <a:rPr lang="en-US" sz="3600" dirty="0"/>
              <a:t>Safe Sleep and Breastfeeding</a:t>
            </a:r>
          </a:p>
        </p:txBody>
      </p:sp>
      <p:sp>
        <p:nvSpPr>
          <p:cNvPr id="4" name="Content Placeholder 3"/>
          <p:cNvSpPr>
            <a:spLocks noGrp="1"/>
          </p:cNvSpPr>
          <p:nvPr>
            <p:ph sz="quarter" idx="14"/>
          </p:nvPr>
        </p:nvSpPr>
        <p:spPr>
          <a:xfrm>
            <a:off x="4639128" y="1528142"/>
            <a:ext cx="4039192" cy="4467049"/>
          </a:xfrm>
        </p:spPr>
        <p:txBody>
          <a:bodyPr>
            <a:normAutofit/>
          </a:bodyPr>
          <a:lstStyle/>
          <a:p>
            <a:pPr>
              <a:buFont typeface="Arial" panose="020B0604020202020204" pitchFamily="34" charset="0"/>
              <a:buChar char="•"/>
            </a:pPr>
            <a:r>
              <a:rPr lang="en-US" sz="2400" dirty="0"/>
              <a:t>Breastfeeding is recommended and is associated with a reduced risk of SIDS</a:t>
            </a:r>
          </a:p>
          <a:p>
            <a:pPr>
              <a:buFont typeface="Arial" panose="020B0604020202020204" pitchFamily="34" charset="0"/>
              <a:buChar char="•"/>
            </a:pPr>
            <a:r>
              <a:rPr lang="en-US" sz="2400" dirty="0"/>
              <a:t>There is a 68% decreased risk of SIDS for infants who are exclusively breastfed.</a:t>
            </a:r>
          </a:p>
          <a:p>
            <a:pPr>
              <a:buFont typeface="Arial" panose="020B0604020202020204" pitchFamily="34" charset="0"/>
              <a:buChar char="•"/>
            </a:pPr>
            <a:r>
              <a:rPr lang="en-US" sz="2400" dirty="0"/>
              <a:t>There is a 32% decreased risk for SIDS for infants who are breastfed at all.</a:t>
            </a:r>
          </a:p>
        </p:txBody>
      </p:sp>
      <p:pic>
        <p:nvPicPr>
          <p:cNvPr id="5" name="Picture 4"/>
          <p:cNvPicPr>
            <a:picLocks noChangeAspect="1"/>
          </p:cNvPicPr>
          <p:nvPr/>
        </p:nvPicPr>
        <p:blipFill>
          <a:blip r:embed="rId3"/>
          <a:srcRect/>
          <a:stretch/>
        </p:blipFill>
        <p:spPr>
          <a:xfrm>
            <a:off x="188538" y="1945332"/>
            <a:ext cx="4450590" cy="2967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Footer Placeholder 5">
            <a:extLst>
              <a:ext uri="{FF2B5EF4-FFF2-40B4-BE49-F238E27FC236}">
                <a16:creationId xmlns:a16="http://schemas.microsoft.com/office/drawing/2014/main" id="{DF0BD8BA-ABFE-4EE7-855D-D5474DC40C97}"/>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431074" y="521208"/>
            <a:ext cx="7937744" cy="828040"/>
          </a:xfrm>
        </p:spPr>
        <p:txBody>
          <a:bodyPr rtlCol="0">
            <a:normAutofit/>
          </a:bodyPr>
          <a:lstStyle/>
          <a:p>
            <a:pPr algn="r">
              <a:defRPr/>
            </a:pPr>
            <a:r>
              <a:rPr lang="en-US" sz="3600" dirty="0">
                <a:cs typeface="Arial" charset="0"/>
              </a:rPr>
              <a:t>Tummy Time</a:t>
            </a:r>
          </a:p>
        </p:txBody>
      </p:sp>
      <p:sp>
        <p:nvSpPr>
          <p:cNvPr id="3" name="Content Placeholder 2"/>
          <p:cNvSpPr>
            <a:spLocks noGrp="1"/>
          </p:cNvSpPr>
          <p:nvPr>
            <p:ph sz="quarter" idx="14"/>
          </p:nvPr>
        </p:nvSpPr>
        <p:spPr>
          <a:xfrm>
            <a:off x="4681727" y="1705970"/>
            <a:ext cx="3861772" cy="4630822"/>
          </a:xfrm>
        </p:spPr>
        <p:txBody>
          <a:bodyPr>
            <a:normAutofit/>
          </a:bodyPr>
          <a:lstStyle/>
          <a:p>
            <a:pPr>
              <a:spcBef>
                <a:spcPct val="50000"/>
              </a:spcBef>
              <a:buFont typeface="Arial" pitchFamily="34" charset="0"/>
              <a:buChar char="•"/>
              <a:defRPr/>
            </a:pPr>
            <a:r>
              <a:rPr lang="en-US" sz="2800" dirty="0">
                <a:solidFill>
                  <a:schemeClr val="tx2"/>
                </a:solidFill>
              </a:rPr>
              <a:t>Needed to develop strong muscles</a:t>
            </a:r>
          </a:p>
          <a:p>
            <a:pPr>
              <a:spcBef>
                <a:spcPct val="50000"/>
              </a:spcBef>
              <a:buFont typeface="Arial" pitchFamily="34" charset="0"/>
              <a:buChar char="•"/>
              <a:defRPr/>
            </a:pPr>
            <a:r>
              <a:rPr lang="en-US" sz="2800" dirty="0">
                <a:solidFill>
                  <a:schemeClr val="tx2"/>
                </a:solidFill>
              </a:rPr>
              <a:t>For babies who are awake and being observed</a:t>
            </a:r>
          </a:p>
          <a:p>
            <a:pPr>
              <a:spcBef>
                <a:spcPct val="50000"/>
              </a:spcBef>
              <a:buFont typeface="Arial" pitchFamily="34" charset="0"/>
              <a:buChar char="•"/>
              <a:defRPr/>
            </a:pPr>
            <a:r>
              <a:rPr lang="en-US" sz="2800" dirty="0">
                <a:solidFill>
                  <a:schemeClr val="tx2"/>
                </a:solidFill>
              </a:rPr>
              <a:t>Offered 2 to 3 times a day and increase the amount as the baby becomes stronger.</a:t>
            </a:r>
          </a:p>
        </p:txBody>
      </p:sp>
      <p:pic>
        <p:nvPicPr>
          <p:cNvPr id="5" name="Picture 4"/>
          <p:cNvPicPr>
            <a:picLocks noChangeAspect="1"/>
          </p:cNvPicPr>
          <p:nvPr/>
        </p:nvPicPr>
        <p:blipFill>
          <a:blip r:embed="rId3"/>
          <a:srcRect/>
          <a:stretch/>
        </p:blipFill>
        <p:spPr>
          <a:xfrm>
            <a:off x="183710" y="1829794"/>
            <a:ext cx="4428434" cy="2951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Footer Placeholder 1">
            <a:extLst>
              <a:ext uri="{FF2B5EF4-FFF2-40B4-BE49-F238E27FC236}">
                <a16:creationId xmlns:a16="http://schemas.microsoft.com/office/drawing/2014/main" id="{714F4493-91A0-43A8-B85A-7B40997277A8}"/>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636647356"/>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08" y="503922"/>
            <a:ext cx="8257784" cy="819573"/>
          </a:xfrm>
        </p:spPr>
        <p:txBody>
          <a:bodyPr rtlCol="0">
            <a:normAutofit/>
          </a:bodyPr>
          <a:lstStyle/>
          <a:p>
            <a:pPr algn="r" eaLnBrk="1" fontAlgn="auto" hangingPunct="1">
              <a:spcAft>
                <a:spcPts val="0"/>
              </a:spcAft>
              <a:defRPr/>
            </a:pPr>
            <a:r>
              <a:rPr lang="en-US" sz="3600" dirty="0"/>
              <a:t>Pacifier Use</a:t>
            </a:r>
          </a:p>
        </p:txBody>
      </p:sp>
      <p:sp>
        <p:nvSpPr>
          <p:cNvPr id="3" name="Rectangle 2"/>
          <p:cNvSpPr/>
          <p:nvPr/>
        </p:nvSpPr>
        <p:spPr>
          <a:xfrm>
            <a:off x="504826" y="2421046"/>
            <a:ext cx="3809999" cy="2246769"/>
          </a:xfrm>
          <a:prstGeom prst="rect">
            <a:avLst/>
          </a:prstGeom>
        </p:spPr>
        <p:txBody>
          <a:bodyPr wrap="square">
            <a:spAutoFit/>
          </a:bodyPr>
          <a:lstStyle/>
          <a:p>
            <a:pPr>
              <a:defRPr/>
            </a:pPr>
            <a:r>
              <a:rPr lang="en-US" sz="2800" dirty="0">
                <a:solidFill>
                  <a:schemeClr val="tx2"/>
                </a:solidFill>
                <a:latin typeface="+mn-lt"/>
              </a:rPr>
              <a:t>Consider offering a pacifier at nap time and bed-time.</a:t>
            </a:r>
          </a:p>
          <a:p>
            <a:pPr>
              <a:defRPr/>
            </a:pPr>
            <a:endParaRPr lang="en-US" sz="2800" dirty="0">
              <a:solidFill>
                <a:schemeClr val="tx2"/>
              </a:solidFill>
              <a:latin typeface="+mn-lt"/>
            </a:endParaRPr>
          </a:p>
          <a:p>
            <a:pPr>
              <a:defRPr/>
            </a:pPr>
            <a:endParaRPr lang="en-US" sz="2800" dirty="0">
              <a:solidFill>
                <a:schemeClr val="tx2"/>
              </a:solidFill>
              <a:latin typeface="Arial" charset="0"/>
            </a:endParaRPr>
          </a:p>
        </p:txBody>
      </p:sp>
      <p:pic>
        <p:nvPicPr>
          <p:cNvPr id="4" name="Picture 3"/>
          <p:cNvPicPr>
            <a:picLocks noChangeAspect="1"/>
          </p:cNvPicPr>
          <p:nvPr/>
        </p:nvPicPr>
        <p:blipFill rotWithShape="1">
          <a:blip r:embed="rId3"/>
          <a:srcRect l="18801" t="29982" r="3556" b="31011"/>
          <a:stretch/>
        </p:blipFill>
        <p:spPr>
          <a:xfrm>
            <a:off x="3830675" y="1679064"/>
            <a:ext cx="5052370" cy="3807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ooter Placeholder 4">
            <a:extLst>
              <a:ext uri="{FF2B5EF4-FFF2-40B4-BE49-F238E27FC236}">
                <a16:creationId xmlns:a16="http://schemas.microsoft.com/office/drawing/2014/main" id="{29A68BC6-2E8B-4C1F-B1AD-67BA0C891162}"/>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331" y="535244"/>
            <a:ext cx="7710624" cy="827889"/>
          </a:xfrm>
        </p:spPr>
        <p:txBody>
          <a:bodyPr/>
          <a:lstStyle/>
          <a:p>
            <a:pPr algn="r"/>
            <a:r>
              <a:rPr lang="en-US" sz="3600" dirty="0"/>
              <a:t>Maintaining Temperature</a:t>
            </a:r>
          </a:p>
        </p:txBody>
      </p:sp>
      <p:sp>
        <p:nvSpPr>
          <p:cNvPr id="4" name="Content Placeholder 3"/>
          <p:cNvSpPr>
            <a:spLocks noGrp="1"/>
          </p:cNvSpPr>
          <p:nvPr>
            <p:ph sz="quarter" idx="13"/>
          </p:nvPr>
        </p:nvSpPr>
        <p:spPr>
          <a:xfrm>
            <a:off x="723331" y="1705970"/>
            <a:ext cx="3871529" cy="4039737"/>
          </a:xfrm>
        </p:spPr>
        <p:txBody>
          <a:bodyPr>
            <a:normAutofit lnSpcReduction="10000"/>
          </a:bodyPr>
          <a:lstStyle/>
          <a:p>
            <a:pPr eaLnBrk="0" hangingPunct="0">
              <a:spcBef>
                <a:spcPct val="50000"/>
              </a:spcBef>
              <a:buFont typeface="Arial" pitchFamily="34" charset="0"/>
              <a:buChar char="•"/>
              <a:defRPr/>
            </a:pPr>
            <a:r>
              <a:rPr lang="en-US" sz="2400" dirty="0">
                <a:solidFill>
                  <a:schemeClr val="tx2"/>
                </a:solidFill>
              </a:rPr>
              <a:t>Make sure the baby's head remains uncovered during sleep</a:t>
            </a:r>
          </a:p>
          <a:p>
            <a:pPr eaLnBrk="0" hangingPunct="0">
              <a:spcBef>
                <a:spcPct val="50000"/>
              </a:spcBef>
              <a:buFont typeface="Arial" pitchFamily="34" charset="0"/>
              <a:buChar char="•"/>
              <a:defRPr/>
            </a:pPr>
            <a:r>
              <a:rPr lang="en-US" sz="2400" dirty="0">
                <a:solidFill>
                  <a:schemeClr val="tx2"/>
                </a:solidFill>
              </a:rPr>
              <a:t>Consider using a wearable sleeper or other sleep clothing as an alternative to blankets.</a:t>
            </a:r>
          </a:p>
          <a:p>
            <a:pPr eaLnBrk="0" hangingPunct="0">
              <a:spcBef>
                <a:spcPct val="50000"/>
              </a:spcBef>
              <a:buFont typeface="Arial" pitchFamily="34" charset="0"/>
              <a:buChar char="•"/>
              <a:defRPr/>
            </a:pPr>
            <a:r>
              <a:rPr lang="en-US" sz="2400" dirty="0">
                <a:solidFill>
                  <a:schemeClr val="tx2"/>
                </a:solidFill>
              </a:rPr>
              <a:t>Dress the baby in light sleep clothing</a:t>
            </a:r>
          </a:p>
          <a:p>
            <a:pPr eaLnBrk="0" hangingPunct="0">
              <a:spcBef>
                <a:spcPct val="50000"/>
              </a:spcBef>
              <a:buFont typeface="Arial" pitchFamily="34" charset="0"/>
              <a:buChar char="•"/>
              <a:defRPr/>
            </a:pPr>
            <a:endParaRPr lang="en-US" sz="2400" dirty="0">
              <a:solidFill>
                <a:schemeClr val="tx2"/>
              </a:solidFill>
              <a:latin typeface="Arial" charset="0"/>
            </a:endParaRPr>
          </a:p>
          <a:p>
            <a:endParaRPr lang="en-US" sz="2400" dirty="0"/>
          </a:p>
        </p:txBody>
      </p:sp>
      <p:pic>
        <p:nvPicPr>
          <p:cNvPr id="5" name="Picture 4">
            <a:extLst>
              <a:ext uri="{FF2B5EF4-FFF2-40B4-BE49-F238E27FC236}">
                <a16:creationId xmlns:a16="http://schemas.microsoft.com/office/drawing/2014/main" id="{7FBF1525-0510-4285-81B8-976D3DE2E810}"/>
              </a:ext>
            </a:extLst>
          </p:cNvPr>
          <p:cNvPicPr>
            <a:picLocks noChangeAspect="1"/>
          </p:cNvPicPr>
          <p:nvPr/>
        </p:nvPicPr>
        <p:blipFill rotWithShape="1">
          <a:blip r:embed="rId3"/>
          <a:srcRect l="5678" t="-1" r="27044" b="3627"/>
          <a:stretch/>
        </p:blipFill>
        <p:spPr>
          <a:xfrm>
            <a:off x="4786663" y="1705970"/>
            <a:ext cx="4015696" cy="3834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Footer Placeholder 5">
            <a:extLst>
              <a:ext uri="{FF2B5EF4-FFF2-40B4-BE49-F238E27FC236}">
                <a16:creationId xmlns:a16="http://schemas.microsoft.com/office/drawing/2014/main" id="{9513FEC1-93B0-404B-AB23-DC708F284628}"/>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211" y="1850811"/>
            <a:ext cx="4308357" cy="2677656"/>
          </a:xfrm>
          <a:prstGeom prst="rect">
            <a:avLst/>
          </a:prstGeom>
          <a:noFill/>
        </p:spPr>
        <p:txBody>
          <a:bodyPr wrap="square">
            <a:spAutoFit/>
          </a:bodyPr>
          <a:lstStyle/>
          <a:p>
            <a:pPr marL="228600" indent="-228600" eaLnBrk="1" hangingPunct="1">
              <a:buFont typeface="Arial" pitchFamily="34" charset="0"/>
              <a:buChar char="•"/>
              <a:defRPr/>
            </a:pPr>
            <a:r>
              <a:rPr lang="en-US" sz="2800" dirty="0">
                <a:solidFill>
                  <a:schemeClr val="tx2"/>
                </a:solidFill>
                <a:latin typeface="+mn-lt"/>
              </a:rPr>
              <a:t>Swaddle a baby who wants to be swaddled</a:t>
            </a:r>
          </a:p>
          <a:p>
            <a:pPr eaLnBrk="1" hangingPunct="1">
              <a:defRPr/>
            </a:pPr>
            <a:endParaRPr lang="en-US" sz="2800" dirty="0">
              <a:solidFill>
                <a:schemeClr val="tx2"/>
              </a:solidFill>
              <a:latin typeface="+mn-lt"/>
            </a:endParaRPr>
          </a:p>
          <a:p>
            <a:pPr marL="228600" indent="-228600" eaLnBrk="1" hangingPunct="1">
              <a:buFont typeface="Arial" pitchFamily="34" charset="0"/>
              <a:buChar char="•"/>
              <a:defRPr/>
            </a:pPr>
            <a:r>
              <a:rPr lang="en-US" sz="2800" dirty="0">
                <a:solidFill>
                  <a:schemeClr val="tx2"/>
                </a:solidFill>
                <a:latin typeface="+mn-lt"/>
              </a:rPr>
              <a:t>Not too hot</a:t>
            </a:r>
          </a:p>
          <a:p>
            <a:pPr marL="228600" indent="-228600" eaLnBrk="1" hangingPunct="1">
              <a:buFont typeface="Arial" pitchFamily="34" charset="0"/>
              <a:buChar char="•"/>
              <a:defRPr/>
            </a:pPr>
            <a:r>
              <a:rPr lang="en-US" sz="2800" dirty="0">
                <a:solidFill>
                  <a:schemeClr val="tx2"/>
                </a:solidFill>
                <a:latin typeface="+mn-lt"/>
              </a:rPr>
              <a:t>Not too tight</a:t>
            </a:r>
          </a:p>
          <a:p>
            <a:pPr marL="228600" indent="-228600" eaLnBrk="1" hangingPunct="1">
              <a:buFont typeface="Arial" pitchFamily="34" charset="0"/>
              <a:buChar char="•"/>
              <a:defRPr/>
            </a:pPr>
            <a:r>
              <a:rPr lang="en-US" sz="2800" dirty="0">
                <a:solidFill>
                  <a:schemeClr val="tx2"/>
                </a:solidFill>
                <a:latin typeface="+mn-lt"/>
              </a:rPr>
              <a:t>Not able to flip over</a:t>
            </a:r>
          </a:p>
        </p:txBody>
      </p:sp>
      <p:pic>
        <p:nvPicPr>
          <p:cNvPr id="63495" name="Picture 7" descr="http://greenscenemom.com/images/reviews/sleepsack-priz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54932" y="1701949"/>
            <a:ext cx="4502466" cy="3454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le 1"/>
          <p:cNvSpPr>
            <a:spLocks noGrp="1"/>
          </p:cNvSpPr>
          <p:nvPr>
            <p:ph type="title"/>
          </p:nvPr>
        </p:nvSpPr>
        <p:spPr>
          <a:xfrm>
            <a:off x="1007533" y="524151"/>
            <a:ext cx="7298070" cy="895773"/>
          </a:xfrm>
        </p:spPr>
        <p:txBody>
          <a:bodyPr/>
          <a:lstStyle/>
          <a:p>
            <a:pPr algn="r"/>
            <a:r>
              <a:rPr lang="en-US" sz="3600" dirty="0"/>
              <a:t>Swaddling</a:t>
            </a:r>
          </a:p>
        </p:txBody>
      </p:sp>
      <p:sp>
        <p:nvSpPr>
          <p:cNvPr id="2" name="Footer Placeholder 1">
            <a:extLst>
              <a:ext uri="{FF2B5EF4-FFF2-40B4-BE49-F238E27FC236}">
                <a16:creationId xmlns:a16="http://schemas.microsoft.com/office/drawing/2014/main" id="{B28799FA-953E-452D-A365-06F9B1F542F3}"/>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468156">
            <a:off x="1398905" y="3800048"/>
            <a:ext cx="1468755" cy="24127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66347" y="521208"/>
            <a:ext cx="7937744" cy="879076"/>
          </a:xfrm>
        </p:spPr>
        <p:txBody>
          <a:bodyPr/>
          <a:lstStyle/>
          <a:p>
            <a:pPr algn="r"/>
            <a:r>
              <a:rPr lang="en-US" sz="3600" dirty="0"/>
              <a:t>Avoid Smoke Exposure</a:t>
            </a:r>
          </a:p>
        </p:txBody>
      </p:sp>
      <p:sp>
        <p:nvSpPr>
          <p:cNvPr id="5" name="Content Placeholder 4"/>
          <p:cNvSpPr>
            <a:spLocks noGrp="1"/>
          </p:cNvSpPr>
          <p:nvPr>
            <p:ph sz="quarter" idx="14"/>
          </p:nvPr>
        </p:nvSpPr>
        <p:spPr>
          <a:xfrm>
            <a:off x="4495800" y="1705970"/>
            <a:ext cx="4134803" cy="4630822"/>
          </a:xfrm>
        </p:spPr>
        <p:txBody>
          <a:bodyPr>
            <a:normAutofit/>
          </a:bodyPr>
          <a:lstStyle/>
          <a:p>
            <a:pPr eaLnBrk="0" hangingPunct="0">
              <a:spcBef>
                <a:spcPct val="50000"/>
              </a:spcBef>
              <a:buFont typeface="Arial" panose="020B0604020202020204" pitchFamily="34" charset="0"/>
              <a:buChar char="•"/>
              <a:defRPr/>
            </a:pPr>
            <a:r>
              <a:rPr lang="en-US" sz="2800" dirty="0">
                <a:solidFill>
                  <a:schemeClr val="tx2"/>
                </a:solidFill>
              </a:rPr>
              <a:t>Go outside to smoke</a:t>
            </a:r>
          </a:p>
          <a:p>
            <a:pPr eaLnBrk="0" hangingPunct="0">
              <a:spcBef>
                <a:spcPct val="50000"/>
              </a:spcBef>
              <a:buFont typeface="Arial" panose="020B0604020202020204" pitchFamily="34" charset="0"/>
              <a:buChar char="•"/>
              <a:defRPr/>
            </a:pPr>
            <a:r>
              <a:rPr lang="en-US" sz="2800" dirty="0">
                <a:solidFill>
                  <a:schemeClr val="tx2"/>
                </a:solidFill>
              </a:rPr>
              <a:t>Wear an overcoat </a:t>
            </a:r>
          </a:p>
          <a:p>
            <a:pPr eaLnBrk="0" hangingPunct="0">
              <a:spcBef>
                <a:spcPct val="50000"/>
              </a:spcBef>
              <a:buFont typeface="Arial" panose="020B0604020202020204" pitchFamily="34" charset="0"/>
              <a:buChar char="•"/>
              <a:defRPr/>
            </a:pPr>
            <a:r>
              <a:rPr lang="en-US" sz="2800" dirty="0">
                <a:solidFill>
                  <a:schemeClr val="tx2"/>
                </a:solidFill>
              </a:rPr>
              <a:t>Removed the overcoat upon return</a:t>
            </a:r>
          </a:p>
          <a:p>
            <a:pPr eaLnBrk="0" hangingPunct="0">
              <a:spcBef>
                <a:spcPct val="50000"/>
              </a:spcBef>
              <a:buFont typeface="Arial" panose="020B0604020202020204" pitchFamily="34" charset="0"/>
              <a:buChar char="•"/>
              <a:defRPr/>
            </a:pPr>
            <a:r>
              <a:rPr lang="en-US" sz="2800" dirty="0">
                <a:solidFill>
                  <a:schemeClr val="tx2"/>
                </a:solidFill>
              </a:rPr>
              <a:t>Exposure to smoke in a room where babies sleep, is linked to an increased risk of SIDS. </a:t>
            </a:r>
          </a:p>
          <a:p>
            <a:endParaRPr lang="en-US" sz="2800" dirty="0"/>
          </a:p>
        </p:txBody>
      </p:sp>
      <p:sp>
        <p:nvSpPr>
          <p:cNvPr id="43" name="AutoShape 17"/>
          <p:cNvSpPr>
            <a:spLocks noChangeAspect="1" noChangeArrowheads="1"/>
          </p:cNvSpPr>
          <p:nvPr/>
        </p:nvSpPr>
        <p:spPr bwMode="auto">
          <a:xfrm>
            <a:off x="763270" y="2380961"/>
            <a:ext cx="2971800" cy="3036888"/>
          </a:xfrm>
          <a:prstGeom prst="rect">
            <a:avLst/>
          </a:prstGeom>
          <a:noFill/>
          <a:ln w="9525">
            <a:noFill/>
            <a:miter lim="800000"/>
            <a:headEnd/>
            <a:tailEnd/>
          </a:ln>
        </p:spPr>
        <p:txBody>
          <a:bodyPr/>
          <a:lstStyle/>
          <a:p>
            <a:endParaRPr lang="en-US"/>
          </a:p>
        </p:txBody>
      </p:sp>
      <p:sp>
        <p:nvSpPr>
          <p:cNvPr id="47" name="Freeform 21"/>
          <p:cNvSpPr>
            <a:spLocks/>
          </p:cNvSpPr>
          <p:nvPr/>
        </p:nvSpPr>
        <p:spPr bwMode="auto">
          <a:xfrm>
            <a:off x="2305685" y="2895257"/>
            <a:ext cx="706755" cy="996211"/>
          </a:xfrm>
          <a:custGeom>
            <a:avLst/>
            <a:gdLst>
              <a:gd name="T0" fmla="*/ 328 w 1113"/>
              <a:gd name="T1" fmla="*/ 0 h 1569"/>
              <a:gd name="T2" fmla="*/ 253 w 1113"/>
              <a:gd name="T3" fmla="*/ 25 h 1569"/>
              <a:gd name="T4" fmla="*/ 177 w 1113"/>
              <a:gd name="T5" fmla="*/ 76 h 1569"/>
              <a:gd name="T6" fmla="*/ 101 w 1113"/>
              <a:gd name="T7" fmla="*/ 126 h 1569"/>
              <a:gd name="T8" fmla="*/ 50 w 1113"/>
              <a:gd name="T9" fmla="*/ 202 h 1569"/>
              <a:gd name="T10" fmla="*/ 25 w 1113"/>
              <a:gd name="T11" fmla="*/ 304 h 1569"/>
              <a:gd name="T12" fmla="*/ 0 w 1113"/>
              <a:gd name="T13" fmla="*/ 430 h 1569"/>
              <a:gd name="T14" fmla="*/ 25 w 1113"/>
              <a:gd name="T15" fmla="*/ 531 h 1569"/>
              <a:gd name="T16" fmla="*/ 50 w 1113"/>
              <a:gd name="T17" fmla="*/ 582 h 1569"/>
              <a:gd name="T18" fmla="*/ 101 w 1113"/>
              <a:gd name="T19" fmla="*/ 658 h 1569"/>
              <a:gd name="T20" fmla="*/ 202 w 1113"/>
              <a:gd name="T21" fmla="*/ 734 h 1569"/>
              <a:gd name="T22" fmla="*/ 227 w 1113"/>
              <a:gd name="T23" fmla="*/ 759 h 1569"/>
              <a:gd name="T24" fmla="*/ 202 w 1113"/>
              <a:gd name="T25" fmla="*/ 835 h 1569"/>
              <a:gd name="T26" fmla="*/ 202 w 1113"/>
              <a:gd name="T27" fmla="*/ 961 h 1569"/>
              <a:gd name="T28" fmla="*/ 227 w 1113"/>
              <a:gd name="T29" fmla="*/ 1037 h 1569"/>
              <a:gd name="T30" fmla="*/ 303 w 1113"/>
              <a:gd name="T31" fmla="*/ 1113 h 1569"/>
              <a:gd name="T32" fmla="*/ 379 w 1113"/>
              <a:gd name="T33" fmla="*/ 1139 h 1569"/>
              <a:gd name="T34" fmla="*/ 910 w 1113"/>
              <a:gd name="T35" fmla="*/ 1215 h 1569"/>
              <a:gd name="T36" fmla="*/ 986 w 1113"/>
              <a:gd name="T37" fmla="*/ 1341 h 1569"/>
              <a:gd name="T38" fmla="*/ 986 w 1113"/>
              <a:gd name="T39" fmla="*/ 1569 h 1569"/>
              <a:gd name="T40" fmla="*/ 1113 w 1113"/>
              <a:gd name="T41" fmla="*/ 1341 h 1569"/>
              <a:gd name="T42" fmla="*/ 1087 w 1113"/>
              <a:gd name="T43" fmla="*/ 1265 h 1569"/>
              <a:gd name="T44" fmla="*/ 1062 w 1113"/>
              <a:gd name="T45" fmla="*/ 1189 h 1569"/>
              <a:gd name="T46" fmla="*/ 961 w 1113"/>
              <a:gd name="T47" fmla="*/ 1113 h 1569"/>
              <a:gd name="T48" fmla="*/ 430 w 1113"/>
              <a:gd name="T49" fmla="*/ 1037 h 1569"/>
              <a:gd name="T50" fmla="*/ 354 w 1113"/>
              <a:gd name="T51" fmla="*/ 1012 h 1569"/>
              <a:gd name="T52" fmla="*/ 303 w 1113"/>
              <a:gd name="T53" fmla="*/ 860 h 1569"/>
              <a:gd name="T54" fmla="*/ 354 w 1113"/>
              <a:gd name="T55" fmla="*/ 784 h 1569"/>
              <a:gd name="T56" fmla="*/ 404 w 1113"/>
              <a:gd name="T57" fmla="*/ 683 h 1569"/>
              <a:gd name="T58" fmla="*/ 328 w 1113"/>
              <a:gd name="T59" fmla="*/ 658 h 1569"/>
              <a:gd name="T60" fmla="*/ 151 w 1113"/>
              <a:gd name="T61" fmla="*/ 557 h 1569"/>
              <a:gd name="T62" fmla="*/ 126 w 1113"/>
              <a:gd name="T63" fmla="*/ 455 h 1569"/>
              <a:gd name="T64" fmla="*/ 101 w 1113"/>
              <a:gd name="T65" fmla="*/ 329 h 1569"/>
              <a:gd name="T66" fmla="*/ 151 w 1113"/>
              <a:gd name="T67" fmla="*/ 253 h 1569"/>
              <a:gd name="T68" fmla="*/ 202 w 1113"/>
              <a:gd name="T69" fmla="*/ 177 h 1569"/>
              <a:gd name="T70" fmla="*/ 404 w 1113"/>
              <a:gd name="T71" fmla="*/ 101 h 1569"/>
              <a:gd name="T72" fmla="*/ 379 w 1113"/>
              <a:gd name="T73" fmla="*/ 0 h 15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13"/>
              <a:gd name="T112" fmla="*/ 0 h 1569"/>
              <a:gd name="T113" fmla="*/ 1113 w 1113"/>
              <a:gd name="T114" fmla="*/ 1569 h 15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13" h="1569">
                <a:moveTo>
                  <a:pt x="379" y="0"/>
                </a:moveTo>
                <a:lnTo>
                  <a:pt x="328" y="0"/>
                </a:lnTo>
                <a:lnTo>
                  <a:pt x="278" y="25"/>
                </a:lnTo>
                <a:lnTo>
                  <a:pt x="253" y="25"/>
                </a:lnTo>
                <a:lnTo>
                  <a:pt x="202" y="50"/>
                </a:lnTo>
                <a:lnTo>
                  <a:pt x="177" y="76"/>
                </a:lnTo>
                <a:lnTo>
                  <a:pt x="126" y="101"/>
                </a:lnTo>
                <a:lnTo>
                  <a:pt x="101" y="126"/>
                </a:lnTo>
                <a:lnTo>
                  <a:pt x="75" y="177"/>
                </a:lnTo>
                <a:lnTo>
                  <a:pt x="50" y="202"/>
                </a:lnTo>
                <a:lnTo>
                  <a:pt x="25" y="253"/>
                </a:lnTo>
                <a:lnTo>
                  <a:pt x="25" y="304"/>
                </a:lnTo>
                <a:lnTo>
                  <a:pt x="0" y="354"/>
                </a:lnTo>
                <a:lnTo>
                  <a:pt x="0" y="430"/>
                </a:lnTo>
                <a:lnTo>
                  <a:pt x="25" y="481"/>
                </a:lnTo>
                <a:lnTo>
                  <a:pt x="25" y="531"/>
                </a:lnTo>
                <a:lnTo>
                  <a:pt x="50" y="557"/>
                </a:lnTo>
                <a:lnTo>
                  <a:pt x="50" y="582"/>
                </a:lnTo>
                <a:lnTo>
                  <a:pt x="75" y="607"/>
                </a:lnTo>
                <a:lnTo>
                  <a:pt x="101" y="658"/>
                </a:lnTo>
                <a:lnTo>
                  <a:pt x="151" y="683"/>
                </a:lnTo>
                <a:lnTo>
                  <a:pt x="202" y="734"/>
                </a:lnTo>
                <a:lnTo>
                  <a:pt x="227" y="734"/>
                </a:lnTo>
                <a:lnTo>
                  <a:pt x="227" y="759"/>
                </a:lnTo>
                <a:lnTo>
                  <a:pt x="202" y="810"/>
                </a:lnTo>
                <a:lnTo>
                  <a:pt x="202" y="835"/>
                </a:lnTo>
                <a:lnTo>
                  <a:pt x="177" y="886"/>
                </a:lnTo>
                <a:lnTo>
                  <a:pt x="202" y="961"/>
                </a:lnTo>
                <a:lnTo>
                  <a:pt x="202" y="1012"/>
                </a:lnTo>
                <a:lnTo>
                  <a:pt x="227" y="1037"/>
                </a:lnTo>
                <a:lnTo>
                  <a:pt x="253" y="1088"/>
                </a:lnTo>
                <a:lnTo>
                  <a:pt x="303" y="1113"/>
                </a:lnTo>
                <a:lnTo>
                  <a:pt x="328" y="1113"/>
                </a:lnTo>
                <a:lnTo>
                  <a:pt x="379" y="1139"/>
                </a:lnTo>
                <a:lnTo>
                  <a:pt x="885" y="1215"/>
                </a:lnTo>
                <a:lnTo>
                  <a:pt x="910" y="1215"/>
                </a:lnTo>
                <a:lnTo>
                  <a:pt x="986" y="1290"/>
                </a:lnTo>
                <a:lnTo>
                  <a:pt x="986" y="1341"/>
                </a:lnTo>
                <a:lnTo>
                  <a:pt x="961" y="1544"/>
                </a:lnTo>
                <a:lnTo>
                  <a:pt x="986" y="1569"/>
                </a:lnTo>
                <a:lnTo>
                  <a:pt x="1087" y="1569"/>
                </a:lnTo>
                <a:lnTo>
                  <a:pt x="1113" y="1341"/>
                </a:lnTo>
                <a:lnTo>
                  <a:pt x="1113" y="1290"/>
                </a:lnTo>
                <a:lnTo>
                  <a:pt x="1087" y="1265"/>
                </a:lnTo>
                <a:lnTo>
                  <a:pt x="1087" y="1240"/>
                </a:lnTo>
                <a:lnTo>
                  <a:pt x="1062" y="1189"/>
                </a:lnTo>
                <a:lnTo>
                  <a:pt x="1011" y="1139"/>
                </a:lnTo>
                <a:lnTo>
                  <a:pt x="961" y="1113"/>
                </a:lnTo>
                <a:lnTo>
                  <a:pt x="910" y="1113"/>
                </a:lnTo>
                <a:lnTo>
                  <a:pt x="430" y="1037"/>
                </a:lnTo>
                <a:lnTo>
                  <a:pt x="379" y="1012"/>
                </a:lnTo>
                <a:lnTo>
                  <a:pt x="354" y="1012"/>
                </a:lnTo>
                <a:lnTo>
                  <a:pt x="303" y="961"/>
                </a:lnTo>
                <a:lnTo>
                  <a:pt x="303" y="860"/>
                </a:lnTo>
                <a:lnTo>
                  <a:pt x="328" y="810"/>
                </a:lnTo>
                <a:lnTo>
                  <a:pt x="354" y="784"/>
                </a:lnTo>
                <a:lnTo>
                  <a:pt x="430" y="683"/>
                </a:lnTo>
                <a:lnTo>
                  <a:pt x="404" y="683"/>
                </a:lnTo>
                <a:lnTo>
                  <a:pt x="404" y="658"/>
                </a:lnTo>
                <a:lnTo>
                  <a:pt x="328" y="658"/>
                </a:lnTo>
                <a:lnTo>
                  <a:pt x="177" y="582"/>
                </a:lnTo>
                <a:lnTo>
                  <a:pt x="151" y="557"/>
                </a:lnTo>
                <a:lnTo>
                  <a:pt x="126" y="506"/>
                </a:lnTo>
                <a:lnTo>
                  <a:pt x="126" y="455"/>
                </a:lnTo>
                <a:lnTo>
                  <a:pt x="101" y="430"/>
                </a:lnTo>
                <a:lnTo>
                  <a:pt x="101" y="329"/>
                </a:lnTo>
                <a:lnTo>
                  <a:pt x="126" y="278"/>
                </a:lnTo>
                <a:lnTo>
                  <a:pt x="151" y="253"/>
                </a:lnTo>
                <a:lnTo>
                  <a:pt x="177" y="202"/>
                </a:lnTo>
                <a:lnTo>
                  <a:pt x="202" y="177"/>
                </a:lnTo>
                <a:lnTo>
                  <a:pt x="354" y="101"/>
                </a:lnTo>
                <a:lnTo>
                  <a:pt x="404" y="101"/>
                </a:lnTo>
                <a:lnTo>
                  <a:pt x="404" y="25"/>
                </a:lnTo>
                <a:lnTo>
                  <a:pt x="379" y="0"/>
                </a:lnTo>
                <a:close/>
              </a:path>
            </a:pathLst>
          </a:custGeom>
          <a:solidFill>
            <a:srgbClr val="808080"/>
          </a:solidFill>
          <a:ln w="0">
            <a:solidFill>
              <a:srgbClr val="000000"/>
            </a:solidFill>
            <a:prstDash val="solid"/>
            <a:round/>
            <a:headEnd/>
            <a:tailEnd/>
          </a:ln>
        </p:spPr>
        <p:txBody>
          <a:bodyPr/>
          <a:lstStyle/>
          <a:p>
            <a:endParaRPr lang="en-US"/>
          </a:p>
        </p:txBody>
      </p:sp>
      <p:sp>
        <p:nvSpPr>
          <p:cNvPr id="48" name="Freeform 22"/>
          <p:cNvSpPr>
            <a:spLocks/>
          </p:cNvSpPr>
          <p:nvPr/>
        </p:nvSpPr>
        <p:spPr bwMode="auto">
          <a:xfrm>
            <a:off x="2626360" y="2975259"/>
            <a:ext cx="498475" cy="932083"/>
          </a:xfrm>
          <a:custGeom>
            <a:avLst/>
            <a:gdLst>
              <a:gd name="T0" fmla="*/ 26 w 785"/>
              <a:gd name="T1" fmla="*/ 0 h 1468"/>
              <a:gd name="T2" fmla="*/ 26 w 785"/>
              <a:gd name="T3" fmla="*/ 26 h 1468"/>
              <a:gd name="T4" fmla="*/ 0 w 785"/>
              <a:gd name="T5" fmla="*/ 51 h 1468"/>
              <a:gd name="T6" fmla="*/ 0 w 785"/>
              <a:gd name="T7" fmla="*/ 102 h 1468"/>
              <a:gd name="T8" fmla="*/ 51 w 785"/>
              <a:gd name="T9" fmla="*/ 127 h 1468"/>
              <a:gd name="T10" fmla="*/ 76 w 785"/>
              <a:gd name="T11" fmla="*/ 127 h 1468"/>
              <a:gd name="T12" fmla="*/ 127 w 785"/>
              <a:gd name="T13" fmla="*/ 152 h 1468"/>
              <a:gd name="T14" fmla="*/ 152 w 785"/>
              <a:gd name="T15" fmla="*/ 178 h 1468"/>
              <a:gd name="T16" fmla="*/ 203 w 785"/>
              <a:gd name="T17" fmla="*/ 203 h 1468"/>
              <a:gd name="T18" fmla="*/ 203 w 785"/>
              <a:gd name="T19" fmla="*/ 253 h 1468"/>
              <a:gd name="T20" fmla="*/ 228 w 785"/>
              <a:gd name="T21" fmla="*/ 304 h 1468"/>
              <a:gd name="T22" fmla="*/ 228 w 785"/>
              <a:gd name="T23" fmla="*/ 431 h 1468"/>
              <a:gd name="T24" fmla="*/ 203 w 785"/>
              <a:gd name="T25" fmla="*/ 481 h 1468"/>
              <a:gd name="T26" fmla="*/ 203 w 785"/>
              <a:gd name="T27" fmla="*/ 532 h 1468"/>
              <a:gd name="T28" fmla="*/ 178 w 785"/>
              <a:gd name="T29" fmla="*/ 557 h 1468"/>
              <a:gd name="T30" fmla="*/ 152 w 785"/>
              <a:gd name="T31" fmla="*/ 608 h 1468"/>
              <a:gd name="T32" fmla="*/ 51 w 785"/>
              <a:gd name="T33" fmla="*/ 709 h 1468"/>
              <a:gd name="T34" fmla="*/ 51 w 785"/>
              <a:gd name="T35" fmla="*/ 734 h 1468"/>
              <a:gd name="T36" fmla="*/ 26 w 785"/>
              <a:gd name="T37" fmla="*/ 760 h 1468"/>
              <a:gd name="T38" fmla="*/ 506 w 785"/>
              <a:gd name="T39" fmla="*/ 835 h 1468"/>
              <a:gd name="T40" fmla="*/ 557 w 785"/>
              <a:gd name="T41" fmla="*/ 861 h 1468"/>
              <a:gd name="T42" fmla="*/ 608 w 785"/>
              <a:gd name="T43" fmla="*/ 861 h 1468"/>
              <a:gd name="T44" fmla="*/ 658 w 785"/>
              <a:gd name="T45" fmla="*/ 911 h 1468"/>
              <a:gd name="T46" fmla="*/ 658 w 785"/>
              <a:gd name="T47" fmla="*/ 962 h 1468"/>
              <a:gd name="T48" fmla="*/ 684 w 785"/>
              <a:gd name="T49" fmla="*/ 987 h 1468"/>
              <a:gd name="T50" fmla="*/ 684 w 785"/>
              <a:gd name="T51" fmla="*/ 1013 h 1468"/>
              <a:gd name="T52" fmla="*/ 633 w 785"/>
              <a:gd name="T53" fmla="*/ 1443 h 1468"/>
              <a:gd name="T54" fmla="*/ 684 w 785"/>
              <a:gd name="T55" fmla="*/ 1468 h 1468"/>
              <a:gd name="T56" fmla="*/ 734 w 785"/>
              <a:gd name="T57" fmla="*/ 1468 h 1468"/>
              <a:gd name="T58" fmla="*/ 785 w 785"/>
              <a:gd name="T59" fmla="*/ 1038 h 1468"/>
              <a:gd name="T60" fmla="*/ 785 w 785"/>
              <a:gd name="T61" fmla="*/ 937 h 1468"/>
              <a:gd name="T62" fmla="*/ 759 w 785"/>
              <a:gd name="T63" fmla="*/ 911 h 1468"/>
              <a:gd name="T64" fmla="*/ 759 w 785"/>
              <a:gd name="T65" fmla="*/ 861 h 1468"/>
              <a:gd name="T66" fmla="*/ 684 w 785"/>
              <a:gd name="T67" fmla="*/ 785 h 1468"/>
              <a:gd name="T68" fmla="*/ 633 w 785"/>
              <a:gd name="T69" fmla="*/ 760 h 1468"/>
              <a:gd name="T70" fmla="*/ 557 w 785"/>
              <a:gd name="T71" fmla="*/ 760 h 1468"/>
              <a:gd name="T72" fmla="*/ 253 w 785"/>
              <a:gd name="T73" fmla="*/ 709 h 1468"/>
              <a:gd name="T74" fmla="*/ 253 w 785"/>
              <a:gd name="T75" fmla="*/ 658 h 1468"/>
              <a:gd name="T76" fmla="*/ 304 w 785"/>
              <a:gd name="T77" fmla="*/ 557 h 1468"/>
              <a:gd name="T78" fmla="*/ 304 w 785"/>
              <a:gd name="T79" fmla="*/ 506 h 1468"/>
              <a:gd name="T80" fmla="*/ 329 w 785"/>
              <a:gd name="T81" fmla="*/ 456 h 1468"/>
              <a:gd name="T82" fmla="*/ 329 w 785"/>
              <a:gd name="T83" fmla="*/ 228 h 1468"/>
              <a:gd name="T84" fmla="*/ 304 w 785"/>
              <a:gd name="T85" fmla="*/ 203 h 1468"/>
              <a:gd name="T86" fmla="*/ 304 w 785"/>
              <a:gd name="T87" fmla="*/ 178 h 1468"/>
              <a:gd name="T88" fmla="*/ 279 w 785"/>
              <a:gd name="T89" fmla="*/ 127 h 1468"/>
              <a:gd name="T90" fmla="*/ 178 w 785"/>
              <a:gd name="T91" fmla="*/ 76 h 1468"/>
              <a:gd name="T92" fmla="*/ 152 w 785"/>
              <a:gd name="T93" fmla="*/ 51 h 1468"/>
              <a:gd name="T94" fmla="*/ 102 w 785"/>
              <a:gd name="T95" fmla="*/ 26 h 1468"/>
              <a:gd name="T96" fmla="*/ 26 w 785"/>
              <a:gd name="T97" fmla="*/ 0 h 14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85"/>
              <a:gd name="T148" fmla="*/ 0 h 1468"/>
              <a:gd name="T149" fmla="*/ 785 w 785"/>
              <a:gd name="T150" fmla="*/ 1468 h 14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85" h="1468">
                <a:moveTo>
                  <a:pt x="26" y="0"/>
                </a:moveTo>
                <a:lnTo>
                  <a:pt x="26" y="26"/>
                </a:lnTo>
                <a:lnTo>
                  <a:pt x="0" y="51"/>
                </a:lnTo>
                <a:lnTo>
                  <a:pt x="0" y="102"/>
                </a:lnTo>
                <a:lnTo>
                  <a:pt x="51" y="127"/>
                </a:lnTo>
                <a:lnTo>
                  <a:pt x="76" y="127"/>
                </a:lnTo>
                <a:lnTo>
                  <a:pt x="127" y="152"/>
                </a:lnTo>
                <a:lnTo>
                  <a:pt x="152" y="178"/>
                </a:lnTo>
                <a:lnTo>
                  <a:pt x="203" y="203"/>
                </a:lnTo>
                <a:lnTo>
                  <a:pt x="203" y="253"/>
                </a:lnTo>
                <a:lnTo>
                  <a:pt x="228" y="304"/>
                </a:lnTo>
                <a:lnTo>
                  <a:pt x="228" y="431"/>
                </a:lnTo>
                <a:lnTo>
                  <a:pt x="203" y="481"/>
                </a:lnTo>
                <a:lnTo>
                  <a:pt x="203" y="532"/>
                </a:lnTo>
                <a:lnTo>
                  <a:pt x="178" y="557"/>
                </a:lnTo>
                <a:lnTo>
                  <a:pt x="152" y="608"/>
                </a:lnTo>
                <a:lnTo>
                  <a:pt x="51" y="709"/>
                </a:lnTo>
                <a:lnTo>
                  <a:pt x="51" y="734"/>
                </a:lnTo>
                <a:lnTo>
                  <a:pt x="26" y="760"/>
                </a:lnTo>
                <a:lnTo>
                  <a:pt x="506" y="835"/>
                </a:lnTo>
                <a:lnTo>
                  <a:pt x="557" y="861"/>
                </a:lnTo>
                <a:lnTo>
                  <a:pt x="608" y="861"/>
                </a:lnTo>
                <a:lnTo>
                  <a:pt x="658" y="911"/>
                </a:lnTo>
                <a:lnTo>
                  <a:pt x="658" y="962"/>
                </a:lnTo>
                <a:lnTo>
                  <a:pt x="684" y="987"/>
                </a:lnTo>
                <a:lnTo>
                  <a:pt x="684" y="1013"/>
                </a:lnTo>
                <a:lnTo>
                  <a:pt x="633" y="1443"/>
                </a:lnTo>
                <a:lnTo>
                  <a:pt x="684" y="1468"/>
                </a:lnTo>
                <a:lnTo>
                  <a:pt x="734" y="1468"/>
                </a:lnTo>
                <a:lnTo>
                  <a:pt x="785" y="1038"/>
                </a:lnTo>
                <a:lnTo>
                  <a:pt x="785" y="937"/>
                </a:lnTo>
                <a:lnTo>
                  <a:pt x="759" y="911"/>
                </a:lnTo>
                <a:lnTo>
                  <a:pt x="759" y="861"/>
                </a:lnTo>
                <a:lnTo>
                  <a:pt x="684" y="785"/>
                </a:lnTo>
                <a:lnTo>
                  <a:pt x="633" y="760"/>
                </a:lnTo>
                <a:lnTo>
                  <a:pt x="557" y="760"/>
                </a:lnTo>
                <a:lnTo>
                  <a:pt x="253" y="709"/>
                </a:lnTo>
                <a:lnTo>
                  <a:pt x="253" y="658"/>
                </a:lnTo>
                <a:lnTo>
                  <a:pt x="304" y="557"/>
                </a:lnTo>
                <a:lnTo>
                  <a:pt x="304" y="506"/>
                </a:lnTo>
                <a:lnTo>
                  <a:pt x="329" y="456"/>
                </a:lnTo>
                <a:lnTo>
                  <a:pt x="329" y="228"/>
                </a:lnTo>
                <a:lnTo>
                  <a:pt x="304" y="203"/>
                </a:lnTo>
                <a:lnTo>
                  <a:pt x="304" y="178"/>
                </a:lnTo>
                <a:lnTo>
                  <a:pt x="279" y="127"/>
                </a:lnTo>
                <a:lnTo>
                  <a:pt x="178" y="76"/>
                </a:lnTo>
                <a:lnTo>
                  <a:pt x="152" y="51"/>
                </a:lnTo>
                <a:lnTo>
                  <a:pt x="102" y="26"/>
                </a:lnTo>
                <a:lnTo>
                  <a:pt x="26" y="0"/>
                </a:lnTo>
                <a:close/>
              </a:path>
            </a:pathLst>
          </a:custGeom>
          <a:solidFill>
            <a:srgbClr val="808080"/>
          </a:solidFill>
          <a:ln w="0">
            <a:solidFill>
              <a:srgbClr val="000000"/>
            </a:solidFill>
            <a:prstDash val="solid"/>
            <a:round/>
            <a:headEnd/>
            <a:tailEnd/>
          </a:ln>
        </p:spPr>
        <p:txBody>
          <a:bodyPr/>
          <a:lstStyle/>
          <a:p>
            <a:endParaRPr lang="en-US"/>
          </a:p>
        </p:txBody>
      </p:sp>
      <p:sp>
        <p:nvSpPr>
          <p:cNvPr id="51" name="Freeform 25"/>
          <p:cNvSpPr>
            <a:spLocks/>
          </p:cNvSpPr>
          <p:nvPr/>
        </p:nvSpPr>
        <p:spPr bwMode="auto">
          <a:xfrm>
            <a:off x="2883535" y="3923215"/>
            <a:ext cx="96520" cy="241275"/>
          </a:xfrm>
          <a:custGeom>
            <a:avLst/>
            <a:gdLst>
              <a:gd name="T0" fmla="*/ 101 w 152"/>
              <a:gd name="T1" fmla="*/ 0 h 380"/>
              <a:gd name="T2" fmla="*/ 51 w 152"/>
              <a:gd name="T3" fmla="*/ 0 h 380"/>
              <a:gd name="T4" fmla="*/ 0 w 152"/>
              <a:gd name="T5" fmla="*/ 329 h 380"/>
              <a:gd name="T6" fmla="*/ 26 w 152"/>
              <a:gd name="T7" fmla="*/ 355 h 380"/>
              <a:gd name="T8" fmla="*/ 51 w 152"/>
              <a:gd name="T9" fmla="*/ 355 h 380"/>
              <a:gd name="T10" fmla="*/ 101 w 152"/>
              <a:gd name="T11" fmla="*/ 380 h 380"/>
              <a:gd name="T12" fmla="*/ 101 w 152"/>
              <a:gd name="T13" fmla="*/ 355 h 380"/>
              <a:gd name="T14" fmla="*/ 152 w 152"/>
              <a:gd name="T15" fmla="*/ 26 h 380"/>
              <a:gd name="T16" fmla="*/ 152 w 152"/>
              <a:gd name="T17" fmla="*/ 0 h 380"/>
              <a:gd name="T18" fmla="*/ 101 w 152"/>
              <a:gd name="T19" fmla="*/ 0 h 3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
              <a:gd name="T31" fmla="*/ 0 h 380"/>
              <a:gd name="T32" fmla="*/ 152 w 152"/>
              <a:gd name="T33" fmla="*/ 380 h 3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 h="380">
                <a:moveTo>
                  <a:pt x="101" y="0"/>
                </a:moveTo>
                <a:lnTo>
                  <a:pt x="51" y="0"/>
                </a:lnTo>
                <a:lnTo>
                  <a:pt x="0" y="329"/>
                </a:lnTo>
                <a:lnTo>
                  <a:pt x="26" y="355"/>
                </a:lnTo>
                <a:lnTo>
                  <a:pt x="51" y="355"/>
                </a:lnTo>
                <a:lnTo>
                  <a:pt x="101" y="380"/>
                </a:lnTo>
                <a:lnTo>
                  <a:pt x="101" y="355"/>
                </a:lnTo>
                <a:lnTo>
                  <a:pt x="152" y="26"/>
                </a:lnTo>
                <a:lnTo>
                  <a:pt x="152" y="0"/>
                </a:lnTo>
                <a:lnTo>
                  <a:pt x="101" y="0"/>
                </a:lnTo>
                <a:close/>
              </a:path>
            </a:pathLst>
          </a:custGeom>
          <a:solidFill>
            <a:srgbClr val="808080"/>
          </a:solidFill>
          <a:ln w="0">
            <a:solidFill>
              <a:srgbClr val="000000"/>
            </a:solidFill>
            <a:prstDash val="solid"/>
            <a:round/>
            <a:headEnd/>
            <a:tailEnd/>
          </a:ln>
        </p:spPr>
        <p:txBody>
          <a:bodyPr/>
          <a:lstStyle/>
          <a:p>
            <a:endParaRPr lang="en-US"/>
          </a:p>
        </p:txBody>
      </p:sp>
      <p:sp>
        <p:nvSpPr>
          <p:cNvPr id="52" name="Freeform 26"/>
          <p:cNvSpPr>
            <a:spLocks/>
          </p:cNvSpPr>
          <p:nvPr/>
        </p:nvSpPr>
        <p:spPr bwMode="auto">
          <a:xfrm>
            <a:off x="2995930" y="3939723"/>
            <a:ext cx="96520" cy="240640"/>
          </a:xfrm>
          <a:custGeom>
            <a:avLst/>
            <a:gdLst>
              <a:gd name="T0" fmla="*/ 127 w 152"/>
              <a:gd name="T1" fmla="*/ 25 h 379"/>
              <a:gd name="T2" fmla="*/ 102 w 152"/>
              <a:gd name="T3" fmla="*/ 0 h 379"/>
              <a:gd name="T4" fmla="*/ 51 w 152"/>
              <a:gd name="T5" fmla="*/ 0 h 379"/>
              <a:gd name="T6" fmla="*/ 0 w 152"/>
              <a:gd name="T7" fmla="*/ 354 h 379"/>
              <a:gd name="T8" fmla="*/ 51 w 152"/>
              <a:gd name="T9" fmla="*/ 354 h 379"/>
              <a:gd name="T10" fmla="*/ 76 w 152"/>
              <a:gd name="T11" fmla="*/ 379 h 379"/>
              <a:gd name="T12" fmla="*/ 102 w 152"/>
              <a:gd name="T13" fmla="*/ 354 h 379"/>
              <a:gd name="T14" fmla="*/ 152 w 152"/>
              <a:gd name="T15" fmla="*/ 25 h 379"/>
              <a:gd name="T16" fmla="*/ 127 w 152"/>
              <a:gd name="T17" fmla="*/ 25 h 3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379"/>
              <a:gd name="T29" fmla="*/ 152 w 152"/>
              <a:gd name="T30" fmla="*/ 379 h 3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379">
                <a:moveTo>
                  <a:pt x="127" y="25"/>
                </a:moveTo>
                <a:lnTo>
                  <a:pt x="102" y="0"/>
                </a:lnTo>
                <a:lnTo>
                  <a:pt x="51" y="0"/>
                </a:lnTo>
                <a:lnTo>
                  <a:pt x="0" y="354"/>
                </a:lnTo>
                <a:lnTo>
                  <a:pt x="51" y="354"/>
                </a:lnTo>
                <a:lnTo>
                  <a:pt x="76" y="379"/>
                </a:lnTo>
                <a:lnTo>
                  <a:pt x="102" y="354"/>
                </a:lnTo>
                <a:lnTo>
                  <a:pt x="152" y="25"/>
                </a:lnTo>
                <a:lnTo>
                  <a:pt x="127" y="25"/>
                </a:lnTo>
                <a:close/>
              </a:path>
            </a:pathLst>
          </a:custGeom>
          <a:solidFill>
            <a:srgbClr val="808080"/>
          </a:solidFill>
          <a:ln w="0">
            <a:solidFill>
              <a:srgbClr val="000000"/>
            </a:solidFill>
            <a:prstDash val="solid"/>
            <a:round/>
            <a:headEnd/>
            <a:tailEnd/>
          </a:ln>
        </p:spPr>
        <p:txBody>
          <a:bodyPr/>
          <a:lstStyle/>
          <a:p>
            <a:endParaRPr lang="en-US"/>
          </a:p>
        </p:txBody>
      </p:sp>
      <p:sp>
        <p:nvSpPr>
          <p:cNvPr id="2" name="&quot;No&quot; Symbol 1"/>
          <p:cNvSpPr/>
          <p:nvPr/>
        </p:nvSpPr>
        <p:spPr>
          <a:xfrm>
            <a:off x="831532" y="2441280"/>
            <a:ext cx="2948305" cy="2996886"/>
          </a:xfrm>
          <a:prstGeom prst="noSmoking">
            <a:avLst>
              <a:gd name="adj" fmla="val 91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982394" y="2594951"/>
            <a:ext cx="2662506" cy="2662506"/>
          </a:xfrm>
          <a:prstGeom prst="ellipse">
            <a:avLst/>
          </a:prstGeom>
          <a:noFill/>
          <a:ln w="342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95289C88-8889-4A6B-B66F-70BDFB9EB693}"/>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203" y="234043"/>
            <a:ext cx="8061213" cy="1154097"/>
          </a:xfrm>
        </p:spPr>
        <p:txBody>
          <a:bodyPr/>
          <a:lstStyle/>
          <a:p>
            <a:pPr algn="r"/>
            <a:r>
              <a:rPr lang="en-US" sz="3600" dirty="0"/>
              <a:t>Avoid Alcohol and </a:t>
            </a:r>
            <a:br>
              <a:rPr lang="en-US" sz="3600" dirty="0"/>
            </a:br>
            <a:r>
              <a:rPr lang="en-US" sz="3600" dirty="0"/>
              <a:t>Illicit Drug Use</a:t>
            </a:r>
          </a:p>
        </p:txBody>
      </p:sp>
      <p:sp>
        <p:nvSpPr>
          <p:cNvPr id="4" name="Content Placeholder 3"/>
          <p:cNvSpPr>
            <a:spLocks noGrp="1"/>
          </p:cNvSpPr>
          <p:nvPr>
            <p:ph sz="quarter" idx="14"/>
          </p:nvPr>
        </p:nvSpPr>
        <p:spPr>
          <a:xfrm>
            <a:off x="744583" y="1962994"/>
            <a:ext cx="3566160" cy="4161430"/>
          </a:xfrm>
        </p:spPr>
        <p:txBody>
          <a:bodyPr>
            <a:normAutofit/>
          </a:bodyPr>
          <a:lstStyle/>
          <a:p>
            <a:r>
              <a:rPr lang="en-US" sz="2800" dirty="0"/>
              <a:t>Increased risk of SIDS with prenatal and postnatal exposure to alcohol or illicit drug use</a:t>
            </a:r>
          </a:p>
        </p:txBody>
      </p:sp>
      <p:pic>
        <p:nvPicPr>
          <p:cNvPr id="5" name="Picture 4"/>
          <p:cNvPicPr>
            <a:picLocks noChangeAspect="1"/>
          </p:cNvPicPr>
          <p:nvPr/>
        </p:nvPicPr>
        <p:blipFill>
          <a:blip r:embed="rId3"/>
          <a:stretch>
            <a:fillRect/>
          </a:stretch>
        </p:blipFill>
        <p:spPr>
          <a:xfrm>
            <a:off x="4970416" y="1962994"/>
            <a:ext cx="34290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Footer Placeholder 2">
            <a:extLst>
              <a:ext uri="{FF2B5EF4-FFF2-40B4-BE49-F238E27FC236}">
                <a16:creationId xmlns:a16="http://schemas.microsoft.com/office/drawing/2014/main" id="{AF0F3504-DB56-4382-BF64-A7A7A826B07F}"/>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3164879757"/>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6EA5E-2C1F-441B-BE7B-E8A40B94008D}"/>
              </a:ext>
            </a:extLst>
          </p:cNvPr>
          <p:cNvSpPr>
            <a:spLocks noGrp="1"/>
          </p:cNvSpPr>
          <p:nvPr>
            <p:ph type="title"/>
          </p:nvPr>
        </p:nvSpPr>
        <p:spPr>
          <a:xfrm>
            <a:off x="914400" y="17756"/>
            <a:ext cx="7315200" cy="1154097"/>
          </a:xfrm>
        </p:spPr>
        <p:txBody>
          <a:bodyPr>
            <a:normAutofit/>
          </a:bodyPr>
          <a:lstStyle/>
          <a:p>
            <a:pPr algn="r"/>
            <a:r>
              <a:rPr lang="en-US" sz="4800" dirty="0"/>
              <a:t>Pre-Test</a:t>
            </a:r>
          </a:p>
        </p:txBody>
      </p:sp>
      <p:pic>
        <p:nvPicPr>
          <p:cNvPr id="6" name="Picture 5">
            <a:extLst>
              <a:ext uri="{FF2B5EF4-FFF2-40B4-BE49-F238E27FC236}">
                <a16:creationId xmlns:a16="http://schemas.microsoft.com/office/drawing/2014/main" id="{4B0D415D-00CB-4673-BD52-A9681825290E}"/>
              </a:ext>
            </a:extLst>
          </p:cNvPr>
          <p:cNvPicPr>
            <a:picLocks noChangeAspect="1"/>
          </p:cNvPicPr>
          <p:nvPr/>
        </p:nvPicPr>
        <p:blipFill rotWithShape="1">
          <a:blip r:embed="rId2"/>
          <a:srcRect l="23689" t="23549" r="23301" b="8102"/>
          <a:stretch/>
        </p:blipFill>
        <p:spPr>
          <a:xfrm>
            <a:off x="1460376" y="1252825"/>
            <a:ext cx="6596109" cy="4783991"/>
          </a:xfrm>
          <a:prstGeom prst="rect">
            <a:avLst/>
          </a:prstGeom>
        </p:spPr>
      </p:pic>
    </p:spTree>
    <p:extLst>
      <p:ext uri="{BB962C8B-B14F-4D97-AF65-F5344CB8AC3E}">
        <p14:creationId xmlns:p14="http://schemas.microsoft.com/office/powerpoint/2010/main" val="888098841"/>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42804" y="501227"/>
            <a:ext cx="8854162" cy="121539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fontAlgn="auto">
              <a:spcAft>
                <a:spcPts val="0"/>
              </a:spcAft>
            </a:pPr>
            <a:r>
              <a:rPr lang="en-US" sz="3600" dirty="0"/>
              <a:t>Immunizations</a:t>
            </a:r>
          </a:p>
        </p:txBody>
      </p:sp>
      <p:sp>
        <p:nvSpPr>
          <p:cNvPr id="6" name="Content Placeholder 5"/>
          <p:cNvSpPr>
            <a:spLocks noGrp="1"/>
          </p:cNvSpPr>
          <p:nvPr>
            <p:ph sz="quarter" idx="14"/>
          </p:nvPr>
        </p:nvSpPr>
        <p:spPr>
          <a:xfrm>
            <a:off x="597546" y="2095500"/>
            <a:ext cx="3992373" cy="2544550"/>
          </a:xfrm>
        </p:spPr>
        <p:txBody>
          <a:bodyPr>
            <a:noAutofit/>
          </a:bodyPr>
          <a:lstStyle/>
          <a:p>
            <a:pPr eaLnBrk="0" hangingPunct="0">
              <a:spcBef>
                <a:spcPct val="50000"/>
              </a:spcBef>
              <a:buFont typeface="Arial" pitchFamily="34" charset="0"/>
              <a:buChar char="•"/>
              <a:defRPr/>
            </a:pPr>
            <a:r>
              <a:rPr lang="en-US" sz="2800" dirty="0">
                <a:solidFill>
                  <a:schemeClr val="tx2"/>
                </a:solidFill>
              </a:rPr>
              <a:t>Infants should be immunized</a:t>
            </a:r>
          </a:p>
          <a:p>
            <a:pPr eaLnBrk="0" hangingPunct="0">
              <a:spcBef>
                <a:spcPct val="50000"/>
              </a:spcBef>
              <a:buFont typeface="Arial" pitchFamily="34" charset="0"/>
              <a:buChar char="•"/>
              <a:defRPr/>
            </a:pPr>
            <a:r>
              <a:rPr lang="en-US" sz="2800" dirty="0">
                <a:solidFill>
                  <a:schemeClr val="tx2"/>
                </a:solidFill>
              </a:rPr>
              <a:t>Immunizations reduce an infant’s risk of SIDS by nearly 50%</a:t>
            </a:r>
          </a:p>
        </p:txBody>
      </p:sp>
      <p:pic>
        <p:nvPicPr>
          <p:cNvPr id="2050" name="Picture 2" descr="http://oneidacountypublichealth.org/wp-content/uploads/2012/08/immunization-304x300.gif"/>
          <p:cNvPicPr>
            <a:picLocks noChangeAspect="1" noChangeArrowheads="1"/>
          </p:cNvPicPr>
          <p:nvPr/>
        </p:nvPicPr>
        <p:blipFill>
          <a:blip r:embed="rId3"/>
          <a:srcRect/>
          <a:stretch>
            <a:fillRect/>
          </a:stretch>
        </p:blipFill>
        <p:spPr bwMode="auto">
          <a:xfrm>
            <a:off x="5039862" y="1716617"/>
            <a:ext cx="3721439" cy="3672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Footer Placeholder 2">
            <a:extLst>
              <a:ext uri="{FF2B5EF4-FFF2-40B4-BE49-F238E27FC236}">
                <a16:creationId xmlns:a16="http://schemas.microsoft.com/office/drawing/2014/main" id="{ED699CCD-8CA6-4B68-880F-E83BA26FD60E}"/>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11115" y="110000"/>
            <a:ext cx="7772400" cy="1143000"/>
          </a:xfrm>
        </p:spPr>
        <p:txBody>
          <a:bodyPr rtlCol="0">
            <a:noAutofit/>
          </a:bodyPr>
          <a:lstStyle/>
          <a:p>
            <a:pPr algn="r" eaLnBrk="1" fontAlgn="auto" hangingPunct="1">
              <a:spcAft>
                <a:spcPts val="0"/>
              </a:spcAft>
              <a:defRPr/>
            </a:pPr>
            <a:r>
              <a:rPr lang="en-US" sz="3600" dirty="0">
                <a:ea typeface="ＭＳ Ｐゴシック" pitchFamily="34" charset="-128"/>
              </a:rPr>
              <a:t>Safe to Sleep </a:t>
            </a:r>
            <a:br>
              <a:rPr lang="en-US" sz="3600" dirty="0">
                <a:ea typeface="ＭＳ Ｐゴシック" pitchFamily="34" charset="-128"/>
              </a:rPr>
            </a:br>
            <a:r>
              <a:rPr lang="en-US" sz="3600" dirty="0">
                <a:ea typeface="ＭＳ Ｐゴシック" pitchFamily="34" charset="-128"/>
              </a:rPr>
              <a:t>Campaign Materials</a:t>
            </a:r>
          </a:p>
        </p:txBody>
      </p:sp>
      <p:pic>
        <p:nvPicPr>
          <p:cNvPr id="6" name="Picture 5">
            <a:extLst>
              <a:ext uri="{FF2B5EF4-FFF2-40B4-BE49-F238E27FC236}">
                <a16:creationId xmlns:a16="http://schemas.microsoft.com/office/drawing/2014/main" id="{010F31AB-B72A-46FC-9073-30F6AA070B96}"/>
              </a:ext>
            </a:extLst>
          </p:cNvPr>
          <p:cNvPicPr>
            <a:picLocks noChangeAspect="1"/>
          </p:cNvPicPr>
          <p:nvPr/>
        </p:nvPicPr>
        <p:blipFill>
          <a:blip r:embed="rId3"/>
          <a:stretch>
            <a:fillRect/>
          </a:stretch>
        </p:blipFill>
        <p:spPr>
          <a:xfrm>
            <a:off x="699471" y="1988669"/>
            <a:ext cx="1644217" cy="361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E8005BCE-5B3A-4C9D-98F8-30094108A9E7}"/>
              </a:ext>
            </a:extLst>
          </p:cNvPr>
          <p:cNvPicPr>
            <a:picLocks noChangeAspect="1"/>
          </p:cNvPicPr>
          <p:nvPr/>
        </p:nvPicPr>
        <p:blipFill>
          <a:blip r:embed="rId4"/>
          <a:stretch>
            <a:fillRect/>
          </a:stretch>
        </p:blipFill>
        <p:spPr>
          <a:xfrm>
            <a:off x="2753098" y="1988674"/>
            <a:ext cx="1644217" cy="3616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5442EE5-3707-4BB6-9E48-3143AB2B8558}"/>
              </a:ext>
            </a:extLst>
          </p:cNvPr>
          <p:cNvPicPr>
            <a:picLocks noChangeAspect="1"/>
          </p:cNvPicPr>
          <p:nvPr/>
        </p:nvPicPr>
        <p:blipFill>
          <a:blip r:embed="rId5"/>
          <a:stretch>
            <a:fillRect/>
          </a:stretch>
        </p:blipFill>
        <p:spPr>
          <a:xfrm>
            <a:off x="4806725" y="1988668"/>
            <a:ext cx="1635270" cy="3616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D8372C73-52C8-4622-96AE-F3D0CBEC9F6A}"/>
              </a:ext>
            </a:extLst>
          </p:cNvPr>
          <p:cNvPicPr>
            <a:picLocks noChangeAspect="1"/>
          </p:cNvPicPr>
          <p:nvPr/>
        </p:nvPicPr>
        <p:blipFill>
          <a:blip r:embed="rId6"/>
          <a:stretch>
            <a:fillRect/>
          </a:stretch>
        </p:blipFill>
        <p:spPr>
          <a:xfrm>
            <a:off x="6860352" y="1988674"/>
            <a:ext cx="1635270" cy="36473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EE7F5364-43F9-424C-923B-BB165C899745}"/>
              </a:ext>
            </a:extLst>
          </p:cNvPr>
          <p:cNvSpPr/>
          <p:nvPr/>
        </p:nvSpPr>
        <p:spPr>
          <a:xfrm>
            <a:off x="3394680" y="5755887"/>
            <a:ext cx="2824090" cy="584775"/>
          </a:xfrm>
          <a:prstGeom prst="rect">
            <a:avLst/>
          </a:prstGeom>
        </p:spPr>
        <p:txBody>
          <a:bodyPr wrap="square">
            <a:spAutoFit/>
          </a:bodyPr>
          <a:lstStyle/>
          <a:p>
            <a:r>
              <a:rPr lang="en-US" sz="3200" dirty="0" err="1"/>
              <a:t>nichd.nih.gov</a:t>
            </a:r>
            <a:endParaRPr lang="en-US" sz="3200" dirty="0"/>
          </a:p>
        </p:txBody>
      </p:sp>
      <p:sp>
        <p:nvSpPr>
          <p:cNvPr id="4" name="Footer Placeholder 3">
            <a:extLst>
              <a:ext uri="{FF2B5EF4-FFF2-40B4-BE49-F238E27FC236}">
                <a16:creationId xmlns:a16="http://schemas.microsoft.com/office/drawing/2014/main" id="{2734F652-C7AE-48D9-A6E7-AF3655BAA529}"/>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32366" y="111760"/>
            <a:ext cx="7679267" cy="1143000"/>
          </a:xfrm>
        </p:spPr>
        <p:txBody>
          <a:bodyPr rtlCol="0">
            <a:noAutofit/>
          </a:bodyPr>
          <a:lstStyle/>
          <a:p>
            <a:pPr algn="r" eaLnBrk="1" fontAlgn="auto" hangingPunct="1">
              <a:spcAft>
                <a:spcPts val="0"/>
              </a:spcAft>
              <a:defRPr/>
            </a:pPr>
            <a:r>
              <a:rPr lang="en-US" sz="3600" dirty="0">
                <a:ea typeface="ＭＳ Ｐゴシック" pitchFamily="34" charset="-128"/>
              </a:rPr>
              <a:t>Safe to Sleep </a:t>
            </a:r>
            <a:br>
              <a:rPr lang="en-US" sz="3600" dirty="0">
                <a:ea typeface="ＭＳ Ｐゴシック" pitchFamily="34" charset="-128"/>
              </a:rPr>
            </a:br>
            <a:r>
              <a:rPr lang="en-US" sz="3600" dirty="0">
                <a:ea typeface="ＭＳ Ｐゴシック" pitchFamily="34" charset="-128"/>
              </a:rPr>
              <a:t>Campaign Materials </a:t>
            </a:r>
          </a:p>
        </p:txBody>
      </p:sp>
      <p:sp>
        <p:nvSpPr>
          <p:cNvPr id="5" name="Rectangle 4">
            <a:extLst>
              <a:ext uri="{FF2B5EF4-FFF2-40B4-BE49-F238E27FC236}">
                <a16:creationId xmlns:a16="http://schemas.microsoft.com/office/drawing/2014/main" id="{4B2512D9-79A6-40F2-A059-20D85D889B5E}"/>
              </a:ext>
            </a:extLst>
          </p:cNvPr>
          <p:cNvSpPr/>
          <p:nvPr/>
        </p:nvSpPr>
        <p:spPr>
          <a:xfrm>
            <a:off x="3202024" y="5859798"/>
            <a:ext cx="2824090" cy="584775"/>
          </a:xfrm>
          <a:prstGeom prst="rect">
            <a:avLst/>
          </a:prstGeom>
        </p:spPr>
        <p:txBody>
          <a:bodyPr wrap="square">
            <a:spAutoFit/>
          </a:bodyPr>
          <a:lstStyle/>
          <a:p>
            <a:r>
              <a:rPr lang="en-US" sz="3200" dirty="0" err="1"/>
              <a:t>nichd.nih.gov</a:t>
            </a:r>
            <a:endParaRPr lang="en-US" sz="3200" dirty="0"/>
          </a:p>
        </p:txBody>
      </p:sp>
      <p:pic>
        <p:nvPicPr>
          <p:cNvPr id="3" name="Picture 2">
            <a:extLst>
              <a:ext uri="{FF2B5EF4-FFF2-40B4-BE49-F238E27FC236}">
                <a16:creationId xmlns:a16="http://schemas.microsoft.com/office/drawing/2014/main" id="{64C86C4F-D598-4613-8F62-11AF7A7BD0C8}"/>
              </a:ext>
            </a:extLst>
          </p:cNvPr>
          <p:cNvPicPr>
            <a:picLocks noChangeAspect="1"/>
          </p:cNvPicPr>
          <p:nvPr/>
        </p:nvPicPr>
        <p:blipFill rotWithShape="1">
          <a:blip r:embed="rId3"/>
          <a:srcRect l="33684" t="20919" r="35431" b="9547"/>
          <a:stretch/>
        </p:blipFill>
        <p:spPr>
          <a:xfrm>
            <a:off x="4862162" y="1525246"/>
            <a:ext cx="3147698" cy="3986213"/>
          </a:xfrm>
          <a:prstGeom prst="rect">
            <a:avLst/>
          </a:prstGeom>
        </p:spPr>
      </p:pic>
      <p:pic>
        <p:nvPicPr>
          <p:cNvPr id="4" name="Picture 3">
            <a:extLst>
              <a:ext uri="{FF2B5EF4-FFF2-40B4-BE49-F238E27FC236}">
                <a16:creationId xmlns:a16="http://schemas.microsoft.com/office/drawing/2014/main" id="{0C6F9D80-5A06-4E13-A0F0-651FAFCF5CD6}"/>
              </a:ext>
            </a:extLst>
          </p:cNvPr>
          <p:cNvPicPr>
            <a:picLocks noChangeAspect="1"/>
          </p:cNvPicPr>
          <p:nvPr/>
        </p:nvPicPr>
        <p:blipFill rotWithShape="1">
          <a:blip r:embed="rId4"/>
          <a:srcRect l="34263" t="21094" r="35582" b="9390"/>
          <a:stretch/>
        </p:blipFill>
        <p:spPr>
          <a:xfrm>
            <a:off x="1034903" y="1531516"/>
            <a:ext cx="3069265" cy="3979943"/>
          </a:xfrm>
          <a:prstGeom prst="rect">
            <a:avLst/>
          </a:prstGeom>
        </p:spPr>
      </p:pic>
      <p:sp>
        <p:nvSpPr>
          <p:cNvPr id="2" name="Footer Placeholder 1">
            <a:extLst>
              <a:ext uri="{FF2B5EF4-FFF2-40B4-BE49-F238E27FC236}">
                <a16:creationId xmlns:a16="http://schemas.microsoft.com/office/drawing/2014/main" id="{9C6445A7-DC19-49B9-B687-AE5B99201127}"/>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54594" y="365760"/>
            <a:ext cx="7772400" cy="1143000"/>
          </a:xfrm>
        </p:spPr>
        <p:txBody>
          <a:bodyPr rtlCol="0">
            <a:noAutofit/>
          </a:bodyPr>
          <a:lstStyle/>
          <a:p>
            <a:pPr algn="r">
              <a:defRPr/>
            </a:pPr>
            <a:r>
              <a:rPr lang="en-US" sz="3600" dirty="0">
                <a:ea typeface="ＭＳ Ｐゴシック" pitchFamily="34" charset="-128"/>
              </a:rPr>
              <a:t>Safe to Sleep </a:t>
            </a:r>
            <a:r>
              <a:rPr lang="en-US" sz="3600" dirty="0"/>
              <a:t>Materials Video</a:t>
            </a:r>
            <a:r>
              <a:rPr lang="en-US" sz="4800" dirty="0"/>
              <a:t> </a:t>
            </a:r>
          </a:p>
        </p:txBody>
      </p:sp>
      <p:sp>
        <p:nvSpPr>
          <p:cNvPr id="9" name="Title 1"/>
          <p:cNvSpPr txBox="1">
            <a:spLocks/>
          </p:cNvSpPr>
          <p:nvPr/>
        </p:nvSpPr>
        <p:spPr>
          <a:xfrm>
            <a:off x="1735932" y="5486398"/>
            <a:ext cx="5672137" cy="1281113"/>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en-US" dirty="0">
                <a:solidFill>
                  <a:schemeClr val="tx2"/>
                </a:solidFill>
              </a:rPr>
              <a:t>Safesleepkansas.org </a:t>
            </a:r>
          </a:p>
        </p:txBody>
      </p:sp>
      <p:pic>
        <p:nvPicPr>
          <p:cNvPr id="1026" name="Picture 2" descr="J:\Peds-Research\Projects\Infant Mortality\Safe Sleep\Old Projects and Ideas\SS Incentives Study\8_Incentives_Dissemination\Posters\SafeSleep.t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7006" y="1773650"/>
            <a:ext cx="7509988" cy="3447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Footer Placeholder 1">
            <a:extLst>
              <a:ext uri="{FF2B5EF4-FFF2-40B4-BE49-F238E27FC236}">
                <a16:creationId xmlns:a16="http://schemas.microsoft.com/office/drawing/2014/main" id="{86EFB081-6658-4865-A381-A677A81CE1D3}"/>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idx="4294967295"/>
          </p:nvPr>
        </p:nvSpPr>
        <p:spPr>
          <a:xfrm>
            <a:off x="685800" y="62579"/>
            <a:ext cx="7772400" cy="1143000"/>
          </a:xfrm>
        </p:spPr>
        <p:txBody>
          <a:bodyPr/>
          <a:lstStyle/>
          <a:p>
            <a:pPr algn="r" eaLnBrk="1" hangingPunct="1"/>
            <a:r>
              <a:rPr lang="en-US" sz="3600" dirty="0"/>
              <a:t>SIDS in Child Care</a:t>
            </a:r>
            <a:br>
              <a:rPr lang="en-US" sz="4800" dirty="0"/>
            </a:br>
            <a:r>
              <a:rPr lang="en-US" sz="1600" dirty="0"/>
              <a:t> Rachel Y. Moon, MD, Children’s National Medical Center, Washington, D.C.</a:t>
            </a:r>
          </a:p>
        </p:txBody>
      </p:sp>
      <p:sp>
        <p:nvSpPr>
          <p:cNvPr id="33794" name="Rectangle 3"/>
          <p:cNvSpPr>
            <a:spLocks noGrp="1" noChangeArrowheads="1"/>
          </p:cNvSpPr>
          <p:nvPr>
            <p:ph idx="1"/>
          </p:nvPr>
        </p:nvSpPr>
        <p:spPr>
          <a:xfrm>
            <a:off x="685800" y="1732722"/>
            <a:ext cx="7467600" cy="3810000"/>
          </a:xfrm>
        </p:spPr>
        <p:txBody>
          <a:bodyPr>
            <a:normAutofit fontScale="92500" lnSpcReduction="10000"/>
          </a:bodyPr>
          <a:lstStyle/>
          <a:p>
            <a:pPr eaLnBrk="1" hangingPunct="1">
              <a:buFont typeface="Wingdings" panose="05000000000000000000" pitchFamily="2" charset="2"/>
              <a:buChar char="§"/>
            </a:pPr>
            <a:r>
              <a:rPr lang="en-US" sz="2800" dirty="0">
                <a:solidFill>
                  <a:schemeClr val="tx2"/>
                </a:solidFill>
              </a:rPr>
              <a:t>Approximately 20% of SIDS deaths occurred while the infant was in the care of a nonparent caregiver.</a:t>
            </a:r>
          </a:p>
          <a:p>
            <a:pPr lvl="1" eaLnBrk="1" hangingPunct="1">
              <a:buClr>
                <a:srgbClr val="FFFFFF"/>
              </a:buClr>
              <a:buFont typeface="Wingdings" panose="05000000000000000000" pitchFamily="2" charset="2"/>
              <a:buChar char="§"/>
            </a:pPr>
            <a:r>
              <a:rPr lang="en-US" sz="2800" dirty="0">
                <a:solidFill>
                  <a:schemeClr val="tx2"/>
                </a:solidFill>
              </a:rPr>
              <a:t>60% in family child care</a:t>
            </a:r>
          </a:p>
          <a:p>
            <a:pPr lvl="1" eaLnBrk="1" hangingPunct="1">
              <a:buClr>
                <a:srgbClr val="FFFFFF"/>
              </a:buClr>
              <a:buFont typeface="Wingdings" panose="05000000000000000000" pitchFamily="2" charset="2"/>
              <a:buChar char="§"/>
            </a:pPr>
            <a:r>
              <a:rPr lang="en-US" sz="2800" dirty="0">
                <a:solidFill>
                  <a:schemeClr val="tx2"/>
                </a:solidFill>
              </a:rPr>
              <a:t>20% in child care centers </a:t>
            </a:r>
            <a:br>
              <a:rPr lang="en-US" sz="2800" dirty="0">
                <a:solidFill>
                  <a:schemeClr val="tx2"/>
                </a:solidFill>
              </a:rPr>
            </a:br>
            <a:endParaRPr lang="en-US" sz="2800" dirty="0">
              <a:solidFill>
                <a:schemeClr val="tx2"/>
              </a:solidFill>
            </a:endParaRPr>
          </a:p>
          <a:p>
            <a:pPr eaLnBrk="1" hangingPunct="1">
              <a:buClr>
                <a:srgbClr val="FFFFFF"/>
              </a:buClr>
              <a:buFont typeface="Wingdings" panose="05000000000000000000" pitchFamily="2" charset="2"/>
              <a:buChar char="§"/>
            </a:pPr>
            <a:r>
              <a:rPr lang="en-US" sz="2800" dirty="0">
                <a:solidFill>
                  <a:schemeClr val="tx2"/>
                </a:solidFill>
              </a:rPr>
              <a:t>Approximately </a:t>
            </a:r>
            <a:r>
              <a:rPr lang="en-US" sz="2800" baseline="30000" dirty="0">
                <a:solidFill>
                  <a:schemeClr val="tx2"/>
                </a:solidFill>
              </a:rPr>
              <a:t>1</a:t>
            </a:r>
            <a:r>
              <a:rPr lang="en-US" sz="2800" dirty="0">
                <a:solidFill>
                  <a:schemeClr val="tx2"/>
                </a:solidFill>
              </a:rPr>
              <a:t>/</a:t>
            </a:r>
            <a:r>
              <a:rPr lang="en-US" sz="2800" baseline="-25000" dirty="0">
                <a:solidFill>
                  <a:schemeClr val="tx2"/>
                </a:solidFill>
              </a:rPr>
              <a:t>3</a:t>
            </a:r>
            <a:r>
              <a:rPr lang="en-US" sz="2800" dirty="0">
                <a:solidFill>
                  <a:schemeClr val="tx2"/>
                </a:solidFill>
              </a:rPr>
              <a:t> of SIDS-related deaths in child care occur in the first week, </a:t>
            </a:r>
            <a:r>
              <a:rPr lang="en-US" sz="2800" baseline="30000" dirty="0">
                <a:solidFill>
                  <a:schemeClr val="tx2"/>
                </a:solidFill>
              </a:rPr>
              <a:t>1</a:t>
            </a:r>
            <a:r>
              <a:rPr lang="en-US" sz="2800" dirty="0">
                <a:solidFill>
                  <a:schemeClr val="tx2"/>
                </a:solidFill>
              </a:rPr>
              <a:t>/</a:t>
            </a:r>
            <a:r>
              <a:rPr lang="en-US" sz="2800" baseline="-25000" dirty="0">
                <a:solidFill>
                  <a:schemeClr val="tx2"/>
                </a:solidFill>
              </a:rPr>
              <a:t>2</a:t>
            </a:r>
            <a:r>
              <a:rPr lang="en-US" sz="2800" dirty="0">
                <a:solidFill>
                  <a:schemeClr val="tx2"/>
                </a:solidFill>
              </a:rPr>
              <a:t> of these on the first day.</a:t>
            </a:r>
          </a:p>
        </p:txBody>
      </p:sp>
      <p:sp>
        <p:nvSpPr>
          <p:cNvPr id="2" name="Footer Placeholder 1">
            <a:extLst>
              <a:ext uri="{FF2B5EF4-FFF2-40B4-BE49-F238E27FC236}">
                <a16:creationId xmlns:a16="http://schemas.microsoft.com/office/drawing/2014/main" id="{B8E415F7-3F43-49F5-B99F-766E0D903B21}"/>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3121396521"/>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00417" y="128105"/>
            <a:ext cx="8192856" cy="1143000"/>
          </a:xfrm>
        </p:spPr>
        <p:txBody>
          <a:bodyPr>
            <a:normAutofit fontScale="90000"/>
          </a:bodyPr>
          <a:lstStyle/>
          <a:p>
            <a:pPr algn="r" eaLnBrk="1" hangingPunct="1"/>
            <a:r>
              <a:rPr lang="en-US" dirty="0"/>
              <a:t>Safe Sleep in Child Care</a:t>
            </a:r>
            <a:br>
              <a:rPr lang="en-US" dirty="0"/>
            </a:br>
            <a:r>
              <a:rPr lang="en-US" dirty="0"/>
              <a:t>Create a Safe Sleep Policy</a:t>
            </a:r>
          </a:p>
        </p:txBody>
      </p:sp>
      <p:sp>
        <p:nvSpPr>
          <p:cNvPr id="47107" name="Rectangle 3"/>
          <p:cNvSpPr>
            <a:spLocks noGrp="1" noChangeArrowheads="1"/>
          </p:cNvSpPr>
          <p:nvPr>
            <p:ph idx="1"/>
          </p:nvPr>
        </p:nvSpPr>
        <p:spPr>
          <a:xfrm>
            <a:off x="540327" y="1653436"/>
            <a:ext cx="8192856" cy="4008327"/>
          </a:xfrm>
        </p:spPr>
        <p:txBody>
          <a:bodyPr>
            <a:normAutofit/>
          </a:bodyPr>
          <a:lstStyle/>
          <a:p>
            <a:pPr lvl="1" eaLnBrk="1" hangingPunct="1">
              <a:buClr>
                <a:srgbClr val="FFFFFF"/>
              </a:buClr>
              <a:buNone/>
            </a:pPr>
            <a:r>
              <a:rPr lang="en-US" sz="2800" dirty="0">
                <a:solidFill>
                  <a:schemeClr val="tx2"/>
                </a:solidFill>
              </a:rPr>
              <a:t>Benefits of a safe sleep policy</a:t>
            </a:r>
          </a:p>
          <a:p>
            <a:pPr lvl="1" eaLnBrk="1" hangingPunct="1">
              <a:buClr>
                <a:srgbClr val="FFFFFF"/>
              </a:buClr>
            </a:pPr>
            <a:r>
              <a:rPr lang="en-US" sz="2400" dirty="0">
                <a:solidFill>
                  <a:schemeClr val="tx2"/>
                </a:solidFill>
              </a:rPr>
              <a:t>Shows parents baby’s health and safety is a top priority</a:t>
            </a:r>
          </a:p>
          <a:p>
            <a:pPr lvl="1" eaLnBrk="1" hangingPunct="1">
              <a:buClr>
                <a:srgbClr val="FFFFFF"/>
              </a:buClr>
            </a:pPr>
            <a:r>
              <a:rPr lang="en-US" sz="2400" dirty="0">
                <a:solidFill>
                  <a:schemeClr val="tx2"/>
                </a:solidFill>
              </a:rPr>
              <a:t>Educates staff</a:t>
            </a:r>
          </a:p>
          <a:p>
            <a:pPr lvl="1" eaLnBrk="1" hangingPunct="1">
              <a:buClr>
                <a:srgbClr val="FFFFFF"/>
              </a:buClr>
            </a:pPr>
            <a:r>
              <a:rPr lang="en-US" sz="2400" dirty="0">
                <a:solidFill>
                  <a:schemeClr val="tx2"/>
                </a:solidFill>
              </a:rPr>
              <a:t>Promotes consistent care</a:t>
            </a:r>
          </a:p>
          <a:p>
            <a:pPr lvl="1" eaLnBrk="1" hangingPunct="1">
              <a:buClr>
                <a:srgbClr val="FFFFFF"/>
              </a:buClr>
            </a:pPr>
            <a:r>
              <a:rPr lang="en-US" sz="2400" dirty="0">
                <a:solidFill>
                  <a:schemeClr val="tx2"/>
                </a:solidFill>
              </a:rPr>
              <a:t>Educates parents</a:t>
            </a:r>
          </a:p>
          <a:p>
            <a:pPr lvl="1" eaLnBrk="1" hangingPunct="1">
              <a:buClr>
                <a:srgbClr val="FFFFFF"/>
              </a:buClr>
            </a:pPr>
            <a:r>
              <a:rPr lang="en-US" sz="2400" dirty="0">
                <a:solidFill>
                  <a:schemeClr val="tx2"/>
                </a:solidFill>
              </a:rPr>
              <a:t>Empowers the child care provider</a:t>
            </a:r>
          </a:p>
          <a:p>
            <a:pPr lvl="1" eaLnBrk="1" hangingPunct="1">
              <a:buClr>
                <a:srgbClr val="FFFFFF"/>
              </a:buClr>
            </a:pPr>
            <a:r>
              <a:rPr lang="en-US" sz="2400" dirty="0">
                <a:solidFill>
                  <a:schemeClr val="tx2"/>
                </a:solidFill>
              </a:rPr>
              <a:t>Reduces the risk of liability</a:t>
            </a:r>
          </a:p>
          <a:p>
            <a:pPr lvl="1" eaLnBrk="1" hangingPunct="1">
              <a:buClr>
                <a:srgbClr val="FFFFFF"/>
              </a:buClr>
            </a:pPr>
            <a:r>
              <a:rPr lang="en-US" sz="2400" dirty="0">
                <a:solidFill>
                  <a:schemeClr val="tx2"/>
                </a:solidFill>
              </a:rPr>
              <a:t>See policy example at www.kidsks.org</a:t>
            </a:r>
          </a:p>
          <a:p>
            <a:pPr lvl="1" eaLnBrk="1" hangingPunct="1">
              <a:buClr>
                <a:srgbClr val="FFFFFF"/>
              </a:buClr>
            </a:pPr>
            <a:endParaRPr lang="en-US" dirty="0">
              <a:solidFill>
                <a:schemeClr val="tx2"/>
              </a:solidFill>
            </a:endParaRPr>
          </a:p>
        </p:txBody>
      </p:sp>
      <p:sp>
        <p:nvSpPr>
          <p:cNvPr id="2" name="Footer Placeholder 1">
            <a:extLst>
              <a:ext uri="{FF2B5EF4-FFF2-40B4-BE49-F238E27FC236}">
                <a16:creationId xmlns:a16="http://schemas.microsoft.com/office/drawing/2014/main" id="{BB558E8A-C4CF-4810-8B78-F6C4EBF952A8}"/>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2892541563"/>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422232" y="-257152"/>
            <a:ext cx="7848600" cy="1979112"/>
          </a:xfrm>
          <a:prstGeom prst="rect">
            <a:avLst/>
          </a:prstGeom>
          <a:noFill/>
          <a:ln w="9525">
            <a:noFill/>
            <a:miter lim="800000"/>
            <a:headEnd/>
            <a:tailEnd/>
          </a:ln>
        </p:spPr>
        <p:txBody>
          <a:bodyPr anchor="ctr"/>
          <a:lstStyle/>
          <a:p>
            <a:pPr algn="r" eaLnBrk="0" hangingPunct="0"/>
            <a:r>
              <a:rPr lang="en-US" sz="3600" dirty="0">
                <a:solidFill>
                  <a:schemeClr val="tx2"/>
                </a:solidFill>
              </a:rPr>
              <a:t>Safe Sleep for the </a:t>
            </a:r>
          </a:p>
          <a:p>
            <a:pPr algn="r" eaLnBrk="0" hangingPunct="0"/>
            <a:r>
              <a:rPr lang="en-US" sz="3600" dirty="0">
                <a:solidFill>
                  <a:schemeClr val="tx2"/>
                </a:solidFill>
              </a:rPr>
              <a:t>Child Care Provider Course </a:t>
            </a:r>
          </a:p>
        </p:txBody>
      </p:sp>
      <p:sp>
        <p:nvSpPr>
          <p:cNvPr id="58373" name="Rectangle 3"/>
          <p:cNvSpPr>
            <a:spLocks noChangeArrowheads="1"/>
          </p:cNvSpPr>
          <p:nvPr/>
        </p:nvSpPr>
        <p:spPr bwMode="auto">
          <a:xfrm>
            <a:off x="1600200" y="-762000"/>
            <a:ext cx="838200" cy="304800"/>
          </a:xfrm>
          <a:prstGeom prst="rect">
            <a:avLst/>
          </a:prstGeom>
          <a:noFill/>
          <a:ln w="9525">
            <a:noFill/>
            <a:miter lim="800000"/>
            <a:headEnd/>
            <a:tailEnd/>
          </a:ln>
        </p:spPr>
        <p:txBody>
          <a:bodyPr/>
          <a:lstStyle/>
          <a:p>
            <a:pPr marL="342900" indent="-342900" eaLnBrk="0" hangingPunct="0">
              <a:lnSpc>
                <a:spcPct val="90000"/>
              </a:lnSpc>
              <a:spcBef>
                <a:spcPct val="20000"/>
              </a:spcBef>
            </a:pPr>
            <a:endParaRPr lang="en-US" sz="3200">
              <a:solidFill>
                <a:srgbClr val="660066"/>
              </a:solidFill>
            </a:endParaRPr>
          </a:p>
          <a:p>
            <a:pPr marL="342900" indent="-342900" eaLnBrk="0" hangingPunct="0">
              <a:lnSpc>
                <a:spcPct val="90000"/>
              </a:lnSpc>
              <a:spcBef>
                <a:spcPct val="20000"/>
              </a:spcBef>
            </a:pPr>
            <a:endParaRPr lang="en-US" sz="3200">
              <a:solidFill>
                <a:srgbClr val="660066"/>
              </a:solidFill>
            </a:endParaRPr>
          </a:p>
          <a:p>
            <a:pPr marL="342900" indent="-342900" eaLnBrk="0" hangingPunct="0">
              <a:lnSpc>
                <a:spcPct val="90000"/>
              </a:lnSpc>
              <a:spcBef>
                <a:spcPct val="20000"/>
              </a:spcBef>
            </a:pPr>
            <a:endParaRPr lang="en-US" sz="4400">
              <a:solidFill>
                <a:srgbClr val="FF3300"/>
              </a:solidFill>
            </a:endParaRPr>
          </a:p>
        </p:txBody>
      </p:sp>
      <p:sp>
        <p:nvSpPr>
          <p:cNvPr id="2" name="Rectangle 1"/>
          <p:cNvSpPr/>
          <p:nvPr/>
        </p:nvSpPr>
        <p:spPr>
          <a:xfrm>
            <a:off x="422231" y="2258365"/>
            <a:ext cx="8362540" cy="2308324"/>
          </a:xfrm>
          <a:prstGeom prst="rect">
            <a:avLst/>
          </a:prstGeom>
        </p:spPr>
        <p:txBody>
          <a:bodyPr wrap="square">
            <a:spAutoFit/>
          </a:bodyPr>
          <a:lstStyle/>
          <a:p>
            <a:pPr marL="571500" indent="-571500" eaLnBrk="0" hangingPunct="0">
              <a:buFont typeface="Wingdings" panose="05000000000000000000" pitchFamily="2" charset="2"/>
              <a:buChar char="§"/>
            </a:pPr>
            <a:r>
              <a:rPr lang="en-US" sz="3600" dirty="0">
                <a:solidFill>
                  <a:schemeClr val="tx2"/>
                </a:solidFill>
              </a:rPr>
              <a:t>Online at: </a:t>
            </a:r>
            <a:r>
              <a:rPr lang="en-US" sz="3600" b="1" dirty="0">
                <a:solidFill>
                  <a:schemeClr val="tx2"/>
                </a:solidFill>
              </a:rPr>
              <a:t>ks.train.org</a:t>
            </a:r>
          </a:p>
          <a:p>
            <a:pPr marL="571500" indent="-571500" eaLnBrk="0" hangingPunct="0">
              <a:buFont typeface="Wingdings" panose="05000000000000000000" pitchFamily="2" charset="2"/>
              <a:buChar char="§"/>
            </a:pPr>
            <a:endParaRPr lang="en-US" sz="3600" dirty="0">
              <a:solidFill>
                <a:schemeClr val="tx2"/>
              </a:solidFill>
            </a:endParaRPr>
          </a:p>
          <a:p>
            <a:pPr marL="571500" indent="-571500" eaLnBrk="0" hangingPunct="0">
              <a:buFont typeface="Wingdings" panose="05000000000000000000" pitchFamily="2" charset="2"/>
              <a:buChar char="§"/>
            </a:pPr>
            <a:r>
              <a:rPr lang="en-US" sz="3600" dirty="0">
                <a:solidFill>
                  <a:schemeClr val="tx2"/>
                </a:solidFill>
              </a:rPr>
              <a:t>English Course #1073036</a:t>
            </a:r>
          </a:p>
          <a:p>
            <a:pPr marL="571500" indent="-571500" eaLnBrk="0" hangingPunct="0">
              <a:buFont typeface="Wingdings" panose="05000000000000000000" pitchFamily="2" charset="2"/>
              <a:buChar char="§"/>
            </a:pPr>
            <a:r>
              <a:rPr lang="en-US" sz="3600" dirty="0">
                <a:solidFill>
                  <a:schemeClr val="tx2"/>
                </a:solidFill>
              </a:rPr>
              <a:t>Spanish Course #1076446</a:t>
            </a:r>
          </a:p>
        </p:txBody>
      </p:sp>
      <p:pic>
        <p:nvPicPr>
          <p:cNvPr id="5" name="Picture 4">
            <a:extLst>
              <a:ext uri="{FF2B5EF4-FFF2-40B4-BE49-F238E27FC236}">
                <a16:creationId xmlns:a16="http://schemas.microsoft.com/office/drawing/2014/main" id="{A4C90877-8BAF-4DC0-892E-08419CF92670}"/>
              </a:ext>
            </a:extLst>
          </p:cNvPr>
          <p:cNvPicPr>
            <a:picLocks noChangeAspect="1"/>
          </p:cNvPicPr>
          <p:nvPr/>
        </p:nvPicPr>
        <p:blipFill>
          <a:blip r:embed="rId3"/>
          <a:stretch>
            <a:fillRect/>
          </a:stretch>
        </p:blipFill>
        <p:spPr>
          <a:xfrm>
            <a:off x="3660684" y="5077766"/>
            <a:ext cx="4610148" cy="625881"/>
          </a:xfrm>
          <a:prstGeom prst="rect">
            <a:avLst/>
          </a:prstGeom>
        </p:spPr>
      </p:pic>
      <p:sp>
        <p:nvSpPr>
          <p:cNvPr id="3" name="Footer Placeholder 2">
            <a:extLst>
              <a:ext uri="{FF2B5EF4-FFF2-40B4-BE49-F238E27FC236}">
                <a16:creationId xmlns:a16="http://schemas.microsoft.com/office/drawing/2014/main" id="{CF277D91-E5F0-413B-9294-B6903B59E003}"/>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3916940942"/>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69218" y="226745"/>
            <a:ext cx="8221249" cy="926750"/>
          </a:xfrm>
        </p:spPr>
        <p:txBody>
          <a:bodyPr>
            <a:normAutofit/>
          </a:bodyPr>
          <a:lstStyle/>
          <a:p>
            <a:pPr algn="r"/>
            <a:r>
              <a:rPr lang="en-US" sz="3600" dirty="0"/>
              <a:t>Licensing Requirements</a:t>
            </a:r>
          </a:p>
        </p:txBody>
      </p:sp>
      <p:sp>
        <p:nvSpPr>
          <p:cNvPr id="54275" name="Rectangle 3"/>
          <p:cNvSpPr>
            <a:spLocks noGrp="1" noChangeArrowheads="1"/>
          </p:cNvSpPr>
          <p:nvPr>
            <p:ph type="body" idx="1"/>
          </p:nvPr>
        </p:nvSpPr>
        <p:spPr>
          <a:xfrm>
            <a:off x="413359" y="1752600"/>
            <a:ext cx="8578241" cy="3821482"/>
          </a:xfrm>
        </p:spPr>
        <p:txBody>
          <a:bodyPr>
            <a:normAutofit/>
          </a:bodyPr>
          <a:lstStyle/>
          <a:p>
            <a:pPr>
              <a:lnSpc>
                <a:spcPct val="90000"/>
              </a:lnSpc>
              <a:buFont typeface="Wingdings" panose="05000000000000000000" pitchFamily="2" charset="2"/>
              <a:buChar char="§"/>
            </a:pPr>
            <a:r>
              <a:rPr lang="en-US" sz="2800" dirty="0">
                <a:solidFill>
                  <a:schemeClr val="tx2"/>
                </a:solidFill>
              </a:rPr>
              <a:t>National Resource Center for Health and </a:t>
            </a:r>
            <a:br>
              <a:rPr lang="en-US" sz="2800" dirty="0">
                <a:solidFill>
                  <a:schemeClr val="tx2"/>
                </a:solidFill>
              </a:rPr>
            </a:br>
            <a:r>
              <a:rPr lang="en-US" sz="2800" dirty="0">
                <a:solidFill>
                  <a:schemeClr val="tx2"/>
                </a:solidFill>
              </a:rPr>
              <a:t>Safety in Child Care and Early Education (NRC)</a:t>
            </a:r>
          </a:p>
          <a:p>
            <a:pPr lvl="1">
              <a:lnSpc>
                <a:spcPct val="90000"/>
              </a:lnSpc>
              <a:buFont typeface="Wingdings" panose="05000000000000000000" pitchFamily="2" charset="2"/>
              <a:buChar char="§"/>
            </a:pPr>
            <a:r>
              <a:rPr lang="en-US" sz="2400" dirty="0">
                <a:solidFill>
                  <a:schemeClr val="tx2"/>
                </a:solidFill>
              </a:rPr>
              <a:t> nrckids.org</a:t>
            </a:r>
          </a:p>
          <a:p>
            <a:pPr lvl="1">
              <a:lnSpc>
                <a:spcPct val="90000"/>
              </a:lnSpc>
              <a:buFont typeface="Wingdings" panose="05000000000000000000" pitchFamily="2" charset="2"/>
              <a:buChar char="§"/>
            </a:pPr>
            <a:r>
              <a:rPr lang="en-US" sz="2400" dirty="0">
                <a:solidFill>
                  <a:schemeClr val="tx2"/>
                </a:solidFill>
              </a:rPr>
              <a:t> 800/598-KIDS (5437)</a:t>
            </a:r>
          </a:p>
          <a:p>
            <a:pPr lvl="1">
              <a:lnSpc>
                <a:spcPct val="90000"/>
              </a:lnSpc>
              <a:buFont typeface="Wingdings" panose="05000000000000000000" pitchFamily="2" charset="2"/>
              <a:buChar char="§"/>
            </a:pPr>
            <a:r>
              <a:rPr lang="en-US" sz="2400" i="1" dirty="0">
                <a:solidFill>
                  <a:schemeClr val="tx2"/>
                </a:solidFill>
              </a:rPr>
              <a:t> Caring for Our Children: National Health and Safety Performance Standards:  Guidelines for Out-of-Home Child Care Programs</a:t>
            </a:r>
            <a:r>
              <a:rPr lang="en-US" sz="2400" dirty="0">
                <a:solidFill>
                  <a:schemeClr val="tx2"/>
                </a:solidFill>
              </a:rPr>
              <a:t>, Third Edition (2011)</a:t>
            </a:r>
            <a:endParaRPr lang="en-US" sz="2400" b="1" dirty="0">
              <a:solidFill>
                <a:schemeClr val="tx2"/>
              </a:solidFill>
            </a:endParaRPr>
          </a:p>
          <a:p>
            <a:pPr lvl="1">
              <a:lnSpc>
                <a:spcPct val="90000"/>
              </a:lnSpc>
              <a:buFont typeface="Wingdings" panose="05000000000000000000" pitchFamily="2" charset="2"/>
              <a:buChar char="§"/>
            </a:pPr>
            <a:r>
              <a:rPr lang="en-US" sz="2400" dirty="0">
                <a:solidFill>
                  <a:schemeClr val="tx2"/>
                </a:solidFill>
              </a:rPr>
              <a:t> Individual state licensing information</a:t>
            </a:r>
          </a:p>
        </p:txBody>
      </p:sp>
      <p:sp>
        <p:nvSpPr>
          <p:cNvPr id="3" name="Footer Placeholder 2">
            <a:extLst>
              <a:ext uri="{FF2B5EF4-FFF2-40B4-BE49-F238E27FC236}">
                <a16:creationId xmlns:a16="http://schemas.microsoft.com/office/drawing/2014/main" id="{3B76AA2D-A08B-4437-8A5A-35008D9616C0}"/>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2056323677"/>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50521" y="211666"/>
            <a:ext cx="8156879" cy="1143000"/>
          </a:xfrm>
        </p:spPr>
        <p:txBody>
          <a:bodyPr>
            <a:noAutofit/>
          </a:bodyPr>
          <a:lstStyle/>
          <a:p>
            <a:pPr algn="r"/>
            <a:r>
              <a:rPr lang="en-US" sz="3600" dirty="0"/>
              <a:t>Healthy Child Care America Safe Sleep Campaign</a:t>
            </a:r>
          </a:p>
        </p:txBody>
      </p:sp>
      <p:sp>
        <p:nvSpPr>
          <p:cNvPr id="56323" name="Rectangle 3"/>
          <p:cNvSpPr>
            <a:spLocks noGrp="1" noChangeArrowheads="1"/>
          </p:cNvSpPr>
          <p:nvPr>
            <p:ph type="body" idx="1"/>
          </p:nvPr>
        </p:nvSpPr>
        <p:spPr>
          <a:xfrm>
            <a:off x="375781" y="2206222"/>
            <a:ext cx="8329808" cy="2445555"/>
          </a:xfrm>
        </p:spPr>
        <p:txBody>
          <a:bodyPr>
            <a:noAutofit/>
          </a:bodyPr>
          <a:lstStyle/>
          <a:p>
            <a:pPr algn="ctr">
              <a:buFontTx/>
              <a:buNone/>
            </a:pPr>
            <a:r>
              <a:rPr lang="en-US" sz="3200" dirty="0">
                <a:solidFill>
                  <a:schemeClr val="tx2"/>
                </a:solidFill>
              </a:rPr>
              <a:t>American Academy of Pediatrics</a:t>
            </a:r>
          </a:p>
          <a:p>
            <a:pPr algn="ctr">
              <a:buFontTx/>
              <a:buNone/>
            </a:pPr>
            <a:endParaRPr lang="en-US" dirty="0">
              <a:solidFill>
                <a:schemeClr val="tx2"/>
              </a:solidFill>
            </a:endParaRPr>
          </a:p>
          <a:p>
            <a:pPr algn="ctr">
              <a:buFontTx/>
              <a:buNone/>
            </a:pPr>
            <a:r>
              <a:rPr lang="en-US" sz="3200" dirty="0">
                <a:solidFill>
                  <a:schemeClr val="tx2"/>
                </a:solidFill>
              </a:rPr>
              <a:t>http://www.healthychildcare.org/sids.html </a:t>
            </a:r>
          </a:p>
        </p:txBody>
      </p:sp>
      <p:pic>
        <p:nvPicPr>
          <p:cNvPr id="2" name="Picture 1"/>
          <p:cNvPicPr>
            <a:picLocks noChangeAspect="1"/>
          </p:cNvPicPr>
          <p:nvPr/>
        </p:nvPicPr>
        <p:blipFill>
          <a:blip r:embed="rId3"/>
          <a:stretch>
            <a:fillRect/>
          </a:stretch>
        </p:blipFill>
        <p:spPr>
          <a:xfrm>
            <a:off x="2715653" y="3948373"/>
            <a:ext cx="3226614" cy="2281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Footer Placeholder 3">
            <a:extLst>
              <a:ext uri="{FF2B5EF4-FFF2-40B4-BE49-F238E27FC236}">
                <a16:creationId xmlns:a16="http://schemas.microsoft.com/office/drawing/2014/main" id="{885CAE5D-F5C9-4364-BDA3-30B59F1E4DC5}"/>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3916794886"/>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9D8A81-87F9-4543-A38E-209591F94F61}"/>
              </a:ext>
            </a:extLst>
          </p:cNvPr>
          <p:cNvSpPr>
            <a:spLocks noGrp="1"/>
          </p:cNvSpPr>
          <p:nvPr>
            <p:ph type="title"/>
          </p:nvPr>
        </p:nvSpPr>
        <p:spPr>
          <a:xfrm>
            <a:off x="994299" y="124288"/>
            <a:ext cx="7315200" cy="1154097"/>
          </a:xfrm>
        </p:spPr>
        <p:txBody>
          <a:bodyPr>
            <a:normAutofit/>
          </a:bodyPr>
          <a:lstStyle/>
          <a:p>
            <a:pPr algn="r"/>
            <a:r>
              <a:rPr lang="en-US" sz="4800" dirty="0"/>
              <a:t>Post-Test</a:t>
            </a:r>
          </a:p>
        </p:txBody>
      </p:sp>
      <p:pic>
        <p:nvPicPr>
          <p:cNvPr id="7" name="Picture 6">
            <a:extLst>
              <a:ext uri="{FF2B5EF4-FFF2-40B4-BE49-F238E27FC236}">
                <a16:creationId xmlns:a16="http://schemas.microsoft.com/office/drawing/2014/main" id="{88ED35F8-07E1-4DD4-8AED-A1EA454DC4F0}"/>
              </a:ext>
            </a:extLst>
          </p:cNvPr>
          <p:cNvPicPr>
            <a:picLocks noChangeAspect="1"/>
          </p:cNvPicPr>
          <p:nvPr/>
        </p:nvPicPr>
        <p:blipFill rotWithShape="1">
          <a:blip r:embed="rId2"/>
          <a:srcRect l="24566" t="23377" r="23398" b="7238"/>
          <a:stretch/>
        </p:blipFill>
        <p:spPr>
          <a:xfrm>
            <a:off x="1589103" y="1478133"/>
            <a:ext cx="6403583" cy="4802952"/>
          </a:xfrm>
          <a:prstGeom prst="rect">
            <a:avLst/>
          </a:prstGeom>
        </p:spPr>
      </p:pic>
    </p:spTree>
    <p:extLst>
      <p:ext uri="{BB962C8B-B14F-4D97-AF65-F5344CB8AC3E}">
        <p14:creationId xmlns:p14="http://schemas.microsoft.com/office/powerpoint/2010/main" val="107656610"/>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4" y="0"/>
            <a:ext cx="8763000" cy="1143000"/>
          </a:xfrm>
        </p:spPr>
        <p:txBody>
          <a:bodyPr>
            <a:normAutofit/>
          </a:bodyPr>
          <a:lstStyle/>
          <a:p>
            <a:pPr algn="r"/>
            <a:r>
              <a:rPr lang="en-US" sz="3600" dirty="0"/>
              <a:t>Sleep-Related Infant Death</a:t>
            </a:r>
          </a:p>
        </p:txBody>
      </p:sp>
      <p:sp>
        <p:nvSpPr>
          <p:cNvPr id="3" name="Content Placeholder 2"/>
          <p:cNvSpPr>
            <a:spLocks noGrp="1"/>
          </p:cNvSpPr>
          <p:nvPr>
            <p:ph idx="1"/>
          </p:nvPr>
        </p:nvSpPr>
        <p:spPr>
          <a:xfrm>
            <a:off x="381000" y="1561213"/>
            <a:ext cx="8305800" cy="4419600"/>
          </a:xfrm>
        </p:spPr>
        <p:txBody>
          <a:bodyPr>
            <a:noAutofit/>
          </a:bodyPr>
          <a:lstStyle/>
          <a:p>
            <a:pPr marL="45720" indent="0">
              <a:buNone/>
            </a:pPr>
            <a:r>
              <a:rPr lang="en-US" sz="2400" dirty="0"/>
              <a:t>Sudden, Unexpected Infant Death (SUID)</a:t>
            </a:r>
          </a:p>
          <a:p>
            <a:pPr lvl="1"/>
            <a:r>
              <a:rPr lang="en-US" sz="2400" dirty="0"/>
              <a:t>Manner and cause of death are not immediately obvious prior to investigation</a:t>
            </a:r>
          </a:p>
          <a:p>
            <a:pPr marL="960120" lvl="2" indent="-457200">
              <a:buFont typeface="+mj-lt"/>
              <a:buAutoNum type="arabicPeriod"/>
            </a:pPr>
            <a:r>
              <a:rPr lang="en-US" sz="2200" dirty="0"/>
              <a:t>Accidental suffocation or asphyxiation while sleeping</a:t>
            </a:r>
          </a:p>
          <a:p>
            <a:pPr marL="960120" lvl="2" indent="-457200">
              <a:buFont typeface="+mj-lt"/>
              <a:buAutoNum type="arabicPeriod"/>
            </a:pPr>
            <a:r>
              <a:rPr lang="en-US" sz="2200" dirty="0"/>
              <a:t>Sudden Infant Death Syndrome (SIDS)</a:t>
            </a:r>
          </a:p>
          <a:p>
            <a:pPr lvl="4"/>
            <a:r>
              <a:rPr lang="en-US" sz="2200" dirty="0"/>
              <a:t>When an infant seems to be healthy, but dies usually while sleeping, for no other reason</a:t>
            </a:r>
          </a:p>
          <a:p>
            <a:pPr lvl="4"/>
            <a:r>
              <a:rPr lang="en-US" sz="2200" dirty="0"/>
              <a:t>Sometimes called “crib death”</a:t>
            </a:r>
          </a:p>
          <a:p>
            <a:pPr marL="960120" lvl="2" indent="-457200">
              <a:buClr>
                <a:srgbClr val="DEDEDE"/>
              </a:buClr>
              <a:buFont typeface="+mj-lt"/>
              <a:buAutoNum type="arabicPeriod"/>
            </a:pPr>
            <a:r>
              <a:rPr lang="en-US" sz="2200" dirty="0">
                <a:solidFill>
                  <a:prstClr val="white"/>
                </a:solidFill>
              </a:rPr>
              <a:t>Unknown</a:t>
            </a:r>
          </a:p>
          <a:p>
            <a:pPr marL="731520" lvl="3" indent="0">
              <a:buNone/>
            </a:pPr>
            <a:endParaRPr lang="en-US" sz="2200" dirty="0"/>
          </a:p>
        </p:txBody>
      </p:sp>
      <p:sp>
        <p:nvSpPr>
          <p:cNvPr id="4" name="Footer Placeholder 3">
            <a:extLst>
              <a:ext uri="{FF2B5EF4-FFF2-40B4-BE49-F238E27FC236}">
                <a16:creationId xmlns:a16="http://schemas.microsoft.com/office/drawing/2014/main" id="{B9A78AC0-A2A9-44F0-9E69-2972D0F099DE}"/>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2806410633"/>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18253"/>
            <a:ext cx="7772400" cy="887307"/>
          </a:xfrm>
        </p:spPr>
        <p:txBody>
          <a:bodyPr rtlCol="0">
            <a:noAutofit/>
          </a:bodyPr>
          <a:lstStyle/>
          <a:p>
            <a:pPr algn="r" eaLnBrk="1" fontAlgn="auto" hangingPunct="1">
              <a:spcAft>
                <a:spcPts val="0"/>
              </a:spcAft>
              <a:defRPr/>
            </a:pPr>
            <a:r>
              <a:rPr lang="en-US" sz="3600" dirty="0"/>
              <a:t>Referring to the KIDS Network</a:t>
            </a:r>
            <a:r>
              <a:rPr lang="en-US" sz="4400" dirty="0"/>
              <a:t>	</a:t>
            </a:r>
          </a:p>
        </p:txBody>
      </p:sp>
      <p:sp>
        <p:nvSpPr>
          <p:cNvPr id="3" name="Content Placeholder 2"/>
          <p:cNvSpPr>
            <a:spLocks noGrp="1"/>
          </p:cNvSpPr>
          <p:nvPr>
            <p:ph idx="4294967295"/>
          </p:nvPr>
        </p:nvSpPr>
        <p:spPr>
          <a:xfrm>
            <a:off x="685800" y="1508760"/>
            <a:ext cx="7772399" cy="4679368"/>
          </a:xfrm>
        </p:spPr>
        <p:txBody>
          <a:bodyPr rtlCol="0">
            <a:normAutofit lnSpcReduction="10000"/>
          </a:bodyPr>
          <a:lstStyle/>
          <a:p>
            <a:pPr marL="342900" indent="-342900">
              <a:defRPr/>
            </a:pPr>
            <a:r>
              <a:rPr lang="en-US" sz="2400" dirty="0">
                <a:solidFill>
                  <a:schemeClr val="tx2"/>
                </a:solidFill>
              </a:rPr>
              <a:t>Let the family know you will contact the KIDS Network to provide support</a:t>
            </a:r>
          </a:p>
          <a:p>
            <a:pPr marL="0" indent="0">
              <a:buNone/>
              <a:defRPr/>
            </a:pPr>
            <a:endParaRPr lang="en-US" sz="2400" dirty="0">
              <a:solidFill>
                <a:schemeClr val="tx2"/>
              </a:solidFill>
            </a:endParaRPr>
          </a:p>
          <a:p>
            <a:pPr marL="342900" indent="-342900">
              <a:defRPr/>
            </a:pPr>
            <a:r>
              <a:rPr lang="en-US" sz="2400" dirty="0">
                <a:solidFill>
                  <a:schemeClr val="tx2"/>
                </a:solidFill>
              </a:rPr>
              <a:t>Call or fax provisional information</a:t>
            </a:r>
          </a:p>
          <a:p>
            <a:pPr marL="0" indent="0" algn="ctr" eaLnBrk="1" fontAlgn="auto" hangingPunct="1">
              <a:spcAft>
                <a:spcPts val="0"/>
              </a:spcAft>
              <a:buFont typeface="Wingdings 3" charset="2"/>
              <a:buNone/>
              <a:defRPr/>
            </a:pPr>
            <a:endParaRPr lang="en-US" sz="2400" dirty="0">
              <a:solidFill>
                <a:schemeClr val="tx2"/>
              </a:solidFill>
            </a:endParaRPr>
          </a:p>
          <a:p>
            <a:pPr marL="0" indent="0" algn="ctr" eaLnBrk="1" fontAlgn="auto" hangingPunct="1">
              <a:spcAft>
                <a:spcPts val="0"/>
              </a:spcAft>
              <a:buFont typeface="Wingdings 3" charset="2"/>
              <a:buNone/>
              <a:defRPr/>
            </a:pPr>
            <a:r>
              <a:rPr lang="en-US" sz="2400" dirty="0">
                <a:solidFill>
                  <a:schemeClr val="tx2"/>
                </a:solidFill>
              </a:rPr>
              <a:t>Kansas Infant Death and SIDS Network, Inc.</a:t>
            </a:r>
          </a:p>
          <a:p>
            <a:pPr marL="0" indent="0" algn="ctr">
              <a:buNone/>
              <a:defRPr/>
            </a:pPr>
            <a:r>
              <a:rPr lang="en-US" sz="2400" dirty="0">
                <a:solidFill>
                  <a:schemeClr val="tx2"/>
                </a:solidFill>
                <a:latin typeface="Arial" panose="020B0604020202020204" pitchFamily="34" charset="0"/>
                <a:cs typeface="Arial" panose="020B0604020202020204" pitchFamily="34" charset="0"/>
              </a:rPr>
              <a:t>300 W. Douglas Ave. Suite145</a:t>
            </a:r>
          </a:p>
          <a:p>
            <a:pPr marL="0" indent="0" algn="ctr">
              <a:buNone/>
              <a:defRPr/>
            </a:pPr>
            <a:r>
              <a:rPr lang="en-US" sz="2400" dirty="0">
                <a:solidFill>
                  <a:schemeClr val="tx2"/>
                </a:solidFill>
                <a:latin typeface="Arial" panose="020B0604020202020204" pitchFamily="34" charset="0"/>
                <a:cs typeface="Arial" panose="020B0604020202020204" pitchFamily="34" charset="0"/>
              </a:rPr>
              <a:t>Wichita, KS 67202</a:t>
            </a:r>
            <a:endParaRPr lang="en-US" sz="2400" dirty="0">
              <a:solidFill>
                <a:schemeClr val="tx2"/>
              </a:solidFill>
            </a:endParaRPr>
          </a:p>
          <a:p>
            <a:pPr marL="0" indent="0" algn="ctr" eaLnBrk="1" fontAlgn="auto" hangingPunct="1">
              <a:spcAft>
                <a:spcPts val="0"/>
              </a:spcAft>
              <a:buFont typeface="Wingdings 3" charset="2"/>
              <a:buNone/>
              <a:defRPr/>
            </a:pPr>
            <a:r>
              <a:rPr lang="en-US" sz="2400" dirty="0">
                <a:solidFill>
                  <a:schemeClr val="tx2"/>
                </a:solidFill>
              </a:rPr>
              <a:t>Phone: 316-682-1301</a:t>
            </a:r>
          </a:p>
          <a:p>
            <a:pPr marL="0" indent="0" algn="ctr" eaLnBrk="1" fontAlgn="auto" hangingPunct="1">
              <a:spcAft>
                <a:spcPts val="0"/>
              </a:spcAft>
              <a:buFont typeface="Wingdings 3" charset="2"/>
              <a:buNone/>
              <a:defRPr/>
            </a:pPr>
            <a:r>
              <a:rPr lang="en-US" sz="2400" dirty="0">
                <a:solidFill>
                  <a:schemeClr val="tx2"/>
                </a:solidFill>
              </a:rPr>
              <a:t>Fax: 316-682-1274</a:t>
            </a:r>
          </a:p>
          <a:p>
            <a:pPr marL="0" indent="0" algn="ctr" eaLnBrk="1" fontAlgn="auto" hangingPunct="1">
              <a:spcAft>
                <a:spcPts val="0"/>
              </a:spcAft>
              <a:buFont typeface="Wingdings 3" charset="2"/>
              <a:buNone/>
              <a:defRPr/>
            </a:pPr>
            <a:r>
              <a:rPr lang="en-US" sz="2400" dirty="0">
                <a:solidFill>
                  <a:schemeClr val="tx2"/>
                </a:solidFill>
                <a:hlinkClick r:id="rId3"/>
              </a:rPr>
              <a:t>www.kidsks.org</a:t>
            </a:r>
            <a:endParaRPr lang="en-US" sz="2400" dirty="0">
              <a:solidFill>
                <a:schemeClr val="tx2"/>
              </a:solidFill>
            </a:endParaRPr>
          </a:p>
          <a:p>
            <a:pPr marL="0" indent="0" algn="ctr" eaLnBrk="1" fontAlgn="auto" hangingPunct="1">
              <a:spcAft>
                <a:spcPts val="0"/>
              </a:spcAft>
              <a:buFont typeface="Wingdings 3" charset="2"/>
              <a:buNone/>
              <a:defRPr/>
            </a:pPr>
            <a:endParaRPr lang="en-US" sz="2400" dirty="0">
              <a:solidFill>
                <a:schemeClr val="tx2"/>
              </a:solidFill>
            </a:endParaRPr>
          </a:p>
          <a:p>
            <a:pPr marL="0" indent="0" algn="ctr" eaLnBrk="1" fontAlgn="auto" hangingPunct="1">
              <a:spcAft>
                <a:spcPts val="0"/>
              </a:spcAft>
              <a:buFont typeface="Wingdings 3" charset="2"/>
              <a:buNone/>
              <a:defRPr/>
            </a:pPr>
            <a:endParaRPr lang="en-US" sz="2400" dirty="0">
              <a:solidFill>
                <a:schemeClr val="tx2"/>
              </a:solidFill>
            </a:endParaRPr>
          </a:p>
        </p:txBody>
      </p:sp>
      <p:sp>
        <p:nvSpPr>
          <p:cNvPr id="4" name="Footer Placeholder 3">
            <a:extLst>
              <a:ext uri="{FF2B5EF4-FFF2-40B4-BE49-F238E27FC236}">
                <a16:creationId xmlns:a16="http://schemas.microsoft.com/office/drawing/2014/main" id="{8D1DCD5F-195F-406A-A79B-030FB2C4A368}"/>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4"/>
          <p:cNvSpPr>
            <a:spLocks noGrp="1" noChangeArrowheads="1"/>
          </p:cNvSpPr>
          <p:nvPr>
            <p:ph type="title"/>
          </p:nvPr>
        </p:nvSpPr>
        <p:spPr>
          <a:xfrm>
            <a:off x="452899" y="431873"/>
            <a:ext cx="7876694" cy="812711"/>
          </a:xfrm>
        </p:spPr>
        <p:txBody>
          <a:bodyPr rtlCol="0">
            <a:normAutofit/>
          </a:bodyPr>
          <a:lstStyle/>
          <a:p>
            <a:pPr algn="r" eaLnBrk="1" fontAlgn="auto" hangingPunct="1">
              <a:spcAft>
                <a:spcPts val="0"/>
              </a:spcAft>
              <a:defRPr/>
            </a:pPr>
            <a:r>
              <a:rPr lang="en-US" sz="3600" dirty="0"/>
              <a:t>Bibliography</a:t>
            </a:r>
          </a:p>
        </p:txBody>
      </p:sp>
      <p:sp>
        <p:nvSpPr>
          <p:cNvPr id="192517" name="Rectangle 5"/>
          <p:cNvSpPr>
            <a:spLocks noGrp="1" noChangeArrowheads="1"/>
          </p:cNvSpPr>
          <p:nvPr>
            <p:ph idx="4294967295"/>
          </p:nvPr>
        </p:nvSpPr>
        <p:spPr>
          <a:xfrm>
            <a:off x="218364" y="1147784"/>
            <a:ext cx="8589734" cy="5386090"/>
          </a:xfrm>
        </p:spPr>
        <p:txBody>
          <a:bodyPr wrap="square" rtlCol="0">
            <a:spAutoFit/>
          </a:bodyPr>
          <a:lstStyle/>
          <a:p>
            <a:pPr marL="0" indent="-457200">
              <a:spcBef>
                <a:spcPts val="0"/>
              </a:spcBef>
              <a:buNone/>
              <a:defRPr/>
            </a:pPr>
            <a:r>
              <a:rPr lang="en-US" sz="1100" dirty="0">
                <a:ea typeface="ＭＳ Ｐゴシック" charset="-128"/>
                <a:cs typeface="ＭＳ Ｐゴシック" charset="-128"/>
              </a:rPr>
              <a:t>Ahlers-Schmidt CR, Schunn C, Engel M, Dowling J, Neufeld K, Kuhlmann S. Implementation of a Statewide Program to Promote Safe Sleep, Breastfeeding and Tobacco Cessation to High Risk Pregnant Women. Journal of Community Health. 2018. </a:t>
            </a:r>
          </a:p>
          <a:p>
            <a:pPr marL="0" indent="-457200">
              <a:spcBef>
                <a:spcPts val="0"/>
              </a:spcBef>
              <a:buNone/>
              <a:defRPr/>
            </a:pPr>
            <a:endParaRPr lang="en-US" sz="1100" dirty="0">
              <a:ea typeface="Times New Roman" panose="02020603050405020304" pitchFamily="18" charset="0"/>
              <a:cs typeface="Arial" panose="020B0604020202020204" pitchFamily="34" charset="0"/>
            </a:endParaRPr>
          </a:p>
          <a:p>
            <a:pPr marL="0" indent="-457200">
              <a:spcBef>
                <a:spcPts val="0"/>
              </a:spcBef>
              <a:buNone/>
              <a:defRPr/>
            </a:pPr>
            <a:r>
              <a:rPr lang="en-US" sz="1100" dirty="0">
                <a:ea typeface="Times New Roman" panose="02020603050405020304" pitchFamily="18" charset="0"/>
                <a:cs typeface="Arial" panose="020B0604020202020204" pitchFamily="34" charset="0"/>
              </a:rPr>
              <a:t>Ahlers-Schmidt CR, Schunn C, Sage C, Engel M, Benton M. Safe Sleep Practices of Kansas Birthing Hospitals. Kansas Journal of Medicine. 2018; 11(1): 1-4.</a:t>
            </a:r>
          </a:p>
          <a:p>
            <a:pPr marL="0" indent="-457200">
              <a:spcBef>
                <a:spcPts val="0"/>
              </a:spcBef>
              <a:buNone/>
              <a:defRPr/>
            </a:pPr>
            <a:endParaRPr lang="en-US" sz="1100" dirty="0">
              <a:ea typeface="Times New Roman" panose="02020603050405020304" pitchFamily="18" charset="0"/>
              <a:cs typeface="Arial" panose="020B0604020202020204" pitchFamily="34" charset="0"/>
            </a:endParaRPr>
          </a:p>
          <a:p>
            <a:pPr marL="0" indent="-457200">
              <a:spcBef>
                <a:spcPts val="0"/>
              </a:spcBef>
              <a:buNone/>
              <a:defRPr/>
            </a:pPr>
            <a:r>
              <a:rPr lang="en-US" sz="1100" dirty="0">
                <a:ea typeface="Times New Roman" panose="02020603050405020304" pitchFamily="18" charset="0"/>
                <a:cs typeface="Arial" panose="020B0604020202020204" pitchFamily="34" charset="0"/>
              </a:rPr>
              <a:t>Ahlers-Schmidt CR, Brown M, Engel M, Schunn C. </a:t>
            </a:r>
            <a:r>
              <a:rPr lang="en-US" sz="1100" dirty="0" err="1">
                <a:ea typeface="Times New Roman" panose="02020603050405020304" pitchFamily="18" charset="0"/>
                <a:cs typeface="Arial" panose="020B0604020202020204" pitchFamily="34" charset="0"/>
              </a:rPr>
              <a:t>Rosell</a:t>
            </a:r>
            <a:r>
              <a:rPr lang="en-US" sz="1100" dirty="0">
                <a:ea typeface="Times New Roman" panose="02020603050405020304" pitchFamily="18" charset="0"/>
                <a:cs typeface="Arial" panose="020B0604020202020204" pitchFamily="34" charset="0"/>
              </a:rPr>
              <a:t> J, Neil T, Kuhlmann Z. Baby Talk: Pilot testing a community collaborative prenatal education program to support low income women. J Ped Moth Care. 2017; 2(2):113.</a:t>
            </a:r>
          </a:p>
          <a:p>
            <a:pPr marL="0" indent="-457200">
              <a:spcBef>
                <a:spcPts val="0"/>
              </a:spcBef>
              <a:buNone/>
              <a:defRPr/>
            </a:pPr>
            <a:endParaRPr lang="en-US" sz="1100" dirty="0">
              <a:ea typeface="Times New Roman" panose="02020603050405020304" pitchFamily="18" charset="0"/>
              <a:cs typeface="Arial" panose="020B0604020202020204" pitchFamily="34" charset="0"/>
            </a:endParaRPr>
          </a:p>
          <a:p>
            <a:pPr marL="0" indent="-457200">
              <a:spcBef>
                <a:spcPts val="0"/>
              </a:spcBef>
              <a:buNone/>
              <a:defRPr/>
            </a:pPr>
            <a:r>
              <a:rPr lang="en-US" sz="1100" dirty="0">
                <a:ea typeface="Times New Roman" panose="02020603050405020304" pitchFamily="18" charset="0"/>
                <a:cs typeface="Arial" panose="020B0604020202020204" pitchFamily="34" charset="0"/>
              </a:rPr>
              <a:t>Ahlers-Schmidt CR, Schunn C, Redmond ML, Smith S, Brown M, Kuhlmann S, Engel M, Benton M. Qualitative Assessment of Pregnant Women’s Perceptions of Infant Sleep Boxes. Global Pediatric Health. 2017; 4: 1-7.</a:t>
            </a:r>
          </a:p>
          <a:p>
            <a:pPr marL="0" indent="-457200">
              <a:spcBef>
                <a:spcPts val="0"/>
              </a:spcBef>
              <a:buNone/>
              <a:defRPr/>
            </a:pPr>
            <a:endParaRPr lang="en-US" sz="1100" dirty="0">
              <a:ea typeface="Times New Roman" panose="02020603050405020304" pitchFamily="18" charset="0"/>
              <a:cs typeface="Arial" panose="020B0604020202020204" pitchFamily="34" charset="0"/>
            </a:endParaRPr>
          </a:p>
          <a:p>
            <a:pPr marL="0" indent="-457200">
              <a:spcBef>
                <a:spcPts val="0"/>
              </a:spcBef>
              <a:buNone/>
              <a:defRPr/>
            </a:pPr>
            <a:r>
              <a:rPr lang="en-US" sz="1100" dirty="0">
                <a:ea typeface="Times New Roman" panose="02020603050405020304" pitchFamily="18" charset="0"/>
                <a:cs typeface="Arial" panose="020B0604020202020204" pitchFamily="34" charset="0"/>
              </a:rPr>
              <a:t>Ahlers-Schmidt CR, Schunn C, Kuhlmann S, Kuhlmann Z, Engel M. Developing a state-wide infrastructure for safe sleep promotion. Sleep Health. 2017; 3(4):296-299.</a:t>
            </a:r>
          </a:p>
          <a:p>
            <a:pPr marL="0" indent="-457200">
              <a:spcBef>
                <a:spcPts val="0"/>
              </a:spcBef>
              <a:buNone/>
              <a:defRPr/>
            </a:pPr>
            <a:endParaRPr lang="en-US" sz="1100" dirty="0">
              <a:ea typeface="Times New Roman" panose="02020603050405020304" pitchFamily="18" charset="0"/>
              <a:cs typeface="Arial" panose="020B0604020202020204" pitchFamily="34" charset="0"/>
            </a:endParaRPr>
          </a:p>
          <a:p>
            <a:pPr marL="0" indent="-457200">
              <a:spcBef>
                <a:spcPts val="0"/>
              </a:spcBef>
              <a:buNone/>
              <a:defRPr/>
            </a:pPr>
            <a:r>
              <a:rPr lang="en-US" sz="1100" dirty="0">
                <a:ea typeface="Times New Roman" panose="02020603050405020304" pitchFamily="18" charset="0"/>
                <a:cs typeface="Arial" panose="020B0604020202020204" pitchFamily="34" charset="0"/>
              </a:rPr>
              <a:t>Ahlers-Schmidt CR, Schunn C, Nguyen M, </a:t>
            </a:r>
            <a:r>
              <a:rPr lang="en-US" sz="1100" dirty="0" err="1">
                <a:ea typeface="Times New Roman" panose="02020603050405020304" pitchFamily="18" charset="0"/>
                <a:cs typeface="Arial" panose="020B0604020202020204" pitchFamily="34" charset="0"/>
              </a:rPr>
              <a:t>Nimeskern</a:t>
            </a:r>
            <a:r>
              <a:rPr lang="en-US" sz="1100" dirty="0">
                <a:ea typeface="Times New Roman" panose="02020603050405020304" pitchFamily="18" charset="0"/>
                <a:cs typeface="Arial" panose="020B0604020202020204" pitchFamily="34" charset="0"/>
              </a:rPr>
              <a:t> J, </a:t>
            </a:r>
            <a:r>
              <a:rPr lang="en-US" sz="1100" dirty="0" err="1">
                <a:ea typeface="Times New Roman" panose="02020603050405020304" pitchFamily="18" charset="0"/>
                <a:cs typeface="Arial" panose="020B0604020202020204" pitchFamily="34" charset="0"/>
              </a:rPr>
              <a:t>Ilihe</a:t>
            </a:r>
            <a:r>
              <a:rPr lang="en-US" sz="1100" dirty="0">
                <a:ea typeface="Times New Roman" panose="02020603050405020304" pitchFamily="18" charset="0"/>
                <a:cs typeface="Arial" panose="020B0604020202020204" pitchFamily="34" charset="0"/>
              </a:rPr>
              <a:t> R, Kuhlmann S. Does providing infant caregivers with a wearable blanket increase safe sleep practices? A randomized controlled trial. Clinical Pediatrics. 2016; Vol. 55(1) 79–82. </a:t>
            </a:r>
            <a:endParaRPr lang="en-US" sz="1100" spc="-100" dirty="0">
              <a:solidFill>
                <a:schemeClr val="tx2"/>
              </a:solidFill>
              <a:cs typeface="Arial" panose="020B0604020202020204" pitchFamily="34" charset="0"/>
            </a:endParaRPr>
          </a:p>
          <a:p>
            <a:pPr marL="0" indent="-457200" eaLnBrk="1" fontAlgn="auto" hangingPunct="1">
              <a:spcBef>
                <a:spcPts val="0"/>
              </a:spcBef>
              <a:spcAft>
                <a:spcPts val="0"/>
              </a:spcAft>
              <a:buFont typeface="Wingdings 3" charset="2"/>
              <a:buNone/>
              <a:defRPr/>
            </a:pPr>
            <a:endParaRPr lang="en-US" sz="1100" spc="-100" dirty="0">
              <a:solidFill>
                <a:schemeClr val="tx2"/>
              </a:solidFill>
              <a:cs typeface="Arial" panose="020B0604020202020204" pitchFamily="34" charset="0"/>
            </a:endParaRPr>
          </a:p>
          <a:p>
            <a:pPr marL="0" indent="-457200" eaLnBrk="1" fontAlgn="auto" hangingPunct="1">
              <a:spcBef>
                <a:spcPts val="0"/>
              </a:spcBef>
              <a:spcAft>
                <a:spcPts val="0"/>
              </a:spcAft>
              <a:buFont typeface="Wingdings 3" charset="2"/>
              <a:buNone/>
              <a:defRPr/>
            </a:pPr>
            <a:r>
              <a:rPr lang="en-US" sz="1100" spc="-100" dirty="0" err="1">
                <a:solidFill>
                  <a:schemeClr val="tx2"/>
                </a:solidFill>
                <a:cs typeface="Arial" panose="020B0604020202020204" pitchFamily="34" charset="0"/>
              </a:rPr>
              <a:t>Ahlers</a:t>
            </a:r>
            <a:r>
              <a:rPr lang="en-US" sz="1100" spc="-100" dirty="0">
                <a:solidFill>
                  <a:schemeClr val="tx2"/>
                </a:solidFill>
                <a:cs typeface="Arial" panose="020B0604020202020204" pitchFamily="34" charset="0"/>
              </a:rPr>
              <a:t>-Schmidt CR, Kuhlmann S, Kuhlmann Z, Schunn C, </a:t>
            </a:r>
            <a:r>
              <a:rPr lang="en-US" sz="1100" spc="-100" dirty="0" err="1">
                <a:solidFill>
                  <a:schemeClr val="tx2"/>
                </a:solidFill>
                <a:cs typeface="Arial" panose="020B0604020202020204" pitchFamily="34" charset="0"/>
              </a:rPr>
              <a:t>Rosell</a:t>
            </a:r>
            <a:r>
              <a:rPr lang="en-US" sz="1100" spc="-100" dirty="0">
                <a:solidFill>
                  <a:schemeClr val="tx2"/>
                </a:solidFill>
                <a:cs typeface="Arial" panose="020B0604020202020204" pitchFamily="34" charset="0"/>
              </a:rPr>
              <a:t> J. To Improve Safe-Sleep Practices, More Emphasis Should Be Placed on Removing Unsafe Items From the Crib. </a:t>
            </a:r>
            <a:r>
              <a:rPr lang="en-US" sz="1100" i="1" spc="-100" dirty="0">
                <a:solidFill>
                  <a:schemeClr val="tx2"/>
                </a:solidFill>
                <a:cs typeface="Arial" panose="020B0604020202020204" pitchFamily="34" charset="0"/>
              </a:rPr>
              <a:t>CLIN PEDIATR. </a:t>
            </a:r>
            <a:r>
              <a:rPr lang="en-US" sz="1100" spc="-100" dirty="0">
                <a:solidFill>
                  <a:schemeClr val="tx2"/>
                </a:solidFill>
                <a:cs typeface="Arial" panose="020B0604020202020204" pitchFamily="34" charset="0"/>
              </a:rPr>
              <a:t>2014; 0009922813518964.</a:t>
            </a:r>
          </a:p>
          <a:p>
            <a:pPr marL="0" indent="-457200" eaLnBrk="1" fontAlgn="auto" hangingPunct="1">
              <a:spcBef>
                <a:spcPts val="0"/>
              </a:spcBef>
              <a:spcAft>
                <a:spcPts val="0"/>
              </a:spcAft>
              <a:buFont typeface="Wingdings 3" charset="2"/>
              <a:buNone/>
              <a:defRPr/>
            </a:pPr>
            <a:endParaRPr lang="en-US" sz="1100" spc="-100" dirty="0">
              <a:solidFill>
                <a:schemeClr val="tx2"/>
              </a:solidFill>
              <a:cs typeface="Arial" panose="020B0604020202020204" pitchFamily="34" charset="0"/>
            </a:endParaRPr>
          </a:p>
          <a:p>
            <a:pPr marL="0" indent="-457200" eaLnBrk="1" fontAlgn="auto" hangingPunct="1">
              <a:spcBef>
                <a:spcPts val="0"/>
              </a:spcBef>
              <a:spcAft>
                <a:spcPts val="0"/>
              </a:spcAft>
              <a:buFont typeface="Wingdings 3" charset="2"/>
              <a:buNone/>
              <a:defRPr/>
            </a:pPr>
            <a:r>
              <a:rPr lang="en-US" sz="1100" spc="-100" dirty="0" err="1">
                <a:solidFill>
                  <a:schemeClr val="tx2"/>
                </a:solidFill>
                <a:cs typeface="Arial" panose="020B0604020202020204" pitchFamily="34" charset="0"/>
              </a:rPr>
              <a:t>Ahlers</a:t>
            </a:r>
            <a:r>
              <a:rPr lang="en-US" sz="1100" spc="-100" dirty="0">
                <a:solidFill>
                  <a:schemeClr val="tx2"/>
                </a:solidFill>
                <a:cs typeface="Arial" panose="020B0604020202020204" pitchFamily="34" charset="0"/>
              </a:rPr>
              <a:t>-Schmidt CR, Schunn C, </a:t>
            </a:r>
            <a:r>
              <a:rPr lang="en-US" sz="1100" spc="-100" dirty="0" err="1">
                <a:solidFill>
                  <a:schemeClr val="tx2"/>
                </a:solidFill>
                <a:cs typeface="Arial" panose="020B0604020202020204" pitchFamily="34" charset="0"/>
              </a:rPr>
              <a:t>Dempsy</a:t>
            </a:r>
            <a:r>
              <a:rPr lang="en-US" sz="1100" spc="-100" dirty="0">
                <a:solidFill>
                  <a:schemeClr val="tx2"/>
                </a:solidFill>
                <a:cs typeface="Arial" panose="020B0604020202020204" pitchFamily="34" charset="0"/>
              </a:rPr>
              <a:t> M, Blackmon S.. Evaluation of Community Baby Showers to Promote Safe Sleep. </a:t>
            </a:r>
            <a:r>
              <a:rPr lang="en-US" sz="1100" i="1" spc="-100" dirty="0">
                <a:solidFill>
                  <a:schemeClr val="tx2"/>
                </a:solidFill>
                <a:cs typeface="Arial" panose="020B0604020202020204" pitchFamily="34" charset="0"/>
              </a:rPr>
              <a:t>Kansas Journal of Medicine. </a:t>
            </a:r>
            <a:r>
              <a:rPr lang="en-US" sz="1100" spc="-100" dirty="0">
                <a:solidFill>
                  <a:schemeClr val="tx2"/>
                </a:solidFill>
                <a:cs typeface="Arial" panose="020B0604020202020204" pitchFamily="34" charset="0"/>
              </a:rPr>
              <a:t>2014;  7(1):1-5.</a:t>
            </a:r>
          </a:p>
          <a:p>
            <a:pPr marL="0" indent="-457200" eaLnBrk="1" fontAlgn="auto" hangingPunct="1">
              <a:spcBef>
                <a:spcPts val="0"/>
              </a:spcBef>
              <a:spcAft>
                <a:spcPts val="0"/>
              </a:spcAft>
              <a:buFont typeface="Wingdings 2" pitchFamily="18" charset="2"/>
              <a:buNone/>
              <a:defRPr/>
            </a:pPr>
            <a:endParaRPr lang="en-US" sz="1100" spc="-100" dirty="0">
              <a:solidFill>
                <a:schemeClr val="tx2"/>
              </a:solidFill>
              <a:cs typeface="Arial" panose="020B0604020202020204" pitchFamily="34" charset="0"/>
            </a:endParaRPr>
          </a:p>
          <a:p>
            <a:pPr marL="0" indent="-457200" eaLnBrk="1" fontAlgn="auto" hangingPunct="1">
              <a:spcBef>
                <a:spcPts val="0"/>
              </a:spcBef>
              <a:spcAft>
                <a:spcPts val="0"/>
              </a:spcAft>
              <a:buFont typeface="Wingdings 2" pitchFamily="18" charset="2"/>
              <a:buNone/>
              <a:defRPr/>
            </a:pPr>
            <a:r>
              <a:rPr lang="en-US" sz="1100" spc="-100" dirty="0">
                <a:solidFill>
                  <a:schemeClr val="tx2"/>
                </a:solidFill>
                <a:cs typeface="Arial" panose="020B0604020202020204" pitchFamily="34" charset="0"/>
              </a:rPr>
              <a:t>American Academy of Pediatrics: Task Force on Infant Positioning and SIDS. </a:t>
            </a:r>
            <a:r>
              <a:rPr lang="en-US" sz="1100" i="1" spc="-100" dirty="0">
                <a:solidFill>
                  <a:schemeClr val="tx2"/>
                </a:solidFill>
                <a:cs typeface="Arial" panose="020B0604020202020204" pitchFamily="34" charset="0"/>
              </a:rPr>
              <a:t>Pediatrics</a:t>
            </a:r>
            <a:r>
              <a:rPr lang="en-US" sz="1100" spc="-100" dirty="0">
                <a:solidFill>
                  <a:schemeClr val="tx2"/>
                </a:solidFill>
                <a:cs typeface="Arial" panose="020B0604020202020204" pitchFamily="34" charset="0"/>
              </a:rPr>
              <a:t>. 1996; Vol. 98, No. 6.</a:t>
            </a:r>
          </a:p>
          <a:p>
            <a:pPr marL="0" indent="-457200" eaLnBrk="1" fontAlgn="auto" hangingPunct="1">
              <a:spcBef>
                <a:spcPts val="0"/>
              </a:spcBef>
              <a:spcAft>
                <a:spcPts val="0"/>
              </a:spcAft>
              <a:buFont typeface="Wingdings 3" charset="2"/>
              <a:buNone/>
              <a:defRPr/>
            </a:pPr>
            <a:endParaRPr lang="en-US" sz="1100" spc="-100" dirty="0">
              <a:solidFill>
                <a:schemeClr val="tx2"/>
              </a:solidFill>
              <a:cs typeface="Arial" panose="020B0604020202020204" pitchFamily="34" charset="0"/>
            </a:endParaRPr>
          </a:p>
          <a:p>
            <a:pPr marL="0" indent="-457200">
              <a:spcBef>
                <a:spcPts val="0"/>
              </a:spcBef>
              <a:buNone/>
              <a:defRPr/>
            </a:pPr>
            <a:r>
              <a:rPr lang="en-US" sz="1100" spc="-100" dirty="0">
                <a:solidFill>
                  <a:schemeClr val="tx2"/>
                </a:solidFill>
                <a:cs typeface="Arial" panose="020B0604020202020204" pitchFamily="34" charset="0"/>
              </a:rPr>
              <a:t>Bureau of Epidemiology and Public Health Informatics, KDHE </a:t>
            </a:r>
            <a:r>
              <a:rPr lang="en-US" sz="1100" dirty="0">
                <a:solidFill>
                  <a:schemeClr val="tx2"/>
                </a:solidFill>
                <a:cs typeface="Arial" panose="020B0604020202020204" pitchFamily="34" charset="0"/>
              </a:rPr>
              <a:t>Annual Summary of Vital Statistics for 2020.</a:t>
            </a:r>
          </a:p>
          <a:p>
            <a:pPr marL="0" indent="-457200">
              <a:spcBef>
                <a:spcPts val="0"/>
              </a:spcBef>
              <a:buNone/>
              <a:defRPr/>
            </a:pPr>
            <a:endParaRPr lang="pt-BR" sz="1100" spc="-100" dirty="0">
              <a:solidFill>
                <a:schemeClr val="tx2"/>
              </a:solidFill>
              <a:cs typeface="Arial" panose="020B0604020202020204" pitchFamily="34" charset="0"/>
            </a:endParaRPr>
          </a:p>
          <a:p>
            <a:pPr marL="0" indent="-457200">
              <a:spcBef>
                <a:spcPts val="0"/>
              </a:spcBef>
              <a:buNone/>
              <a:defRPr/>
            </a:pPr>
            <a:r>
              <a:rPr lang="en-US" sz="1100" spc="-100" dirty="0">
                <a:solidFill>
                  <a:schemeClr val="tx2"/>
                </a:solidFill>
                <a:cs typeface="Arial" panose="020B0604020202020204" pitchFamily="34" charset="0"/>
              </a:rPr>
              <a:t>Colson ER, </a:t>
            </a:r>
            <a:r>
              <a:rPr lang="en-US" sz="1100" spc="-100" dirty="0" err="1">
                <a:solidFill>
                  <a:schemeClr val="tx2"/>
                </a:solidFill>
                <a:cs typeface="Arial" panose="020B0604020202020204" pitchFamily="34" charset="0"/>
              </a:rPr>
              <a:t>Rybin</a:t>
            </a:r>
            <a:r>
              <a:rPr lang="en-US" sz="1100" spc="-100" dirty="0">
                <a:solidFill>
                  <a:schemeClr val="tx2"/>
                </a:solidFill>
                <a:cs typeface="Arial" panose="020B0604020202020204" pitchFamily="34" charset="0"/>
              </a:rPr>
              <a:t> D, Smith LA, Colton T, Lister G, Corwin MJ. Trends and factors associated with infant sleeping position: the national infant sleep position study, </a:t>
            </a:r>
          </a:p>
          <a:p>
            <a:pPr marL="0" indent="-457200">
              <a:spcBef>
                <a:spcPts val="0"/>
              </a:spcBef>
              <a:buNone/>
              <a:defRPr/>
            </a:pPr>
            <a:r>
              <a:rPr lang="en-US" sz="1100" spc="-100" dirty="0">
                <a:solidFill>
                  <a:schemeClr val="tx2"/>
                </a:solidFill>
                <a:cs typeface="Arial" panose="020B0604020202020204" pitchFamily="34" charset="0"/>
              </a:rPr>
              <a:t>1993-1997. </a:t>
            </a:r>
            <a:r>
              <a:rPr lang="en-US" sz="1100" i="1" spc="-100" dirty="0">
                <a:solidFill>
                  <a:schemeClr val="tx2"/>
                </a:solidFill>
                <a:cs typeface="Arial" panose="020B0604020202020204" pitchFamily="34" charset="0"/>
              </a:rPr>
              <a:t>Arch </a:t>
            </a:r>
            <a:r>
              <a:rPr lang="en-US" sz="1100" i="1" spc="-100" dirty="0" err="1">
                <a:solidFill>
                  <a:schemeClr val="tx2"/>
                </a:solidFill>
                <a:cs typeface="Arial" panose="020B0604020202020204" pitchFamily="34" charset="0"/>
              </a:rPr>
              <a:t>Pediatr</a:t>
            </a:r>
            <a:r>
              <a:rPr lang="en-US" sz="1100" i="1" spc="-100" dirty="0">
                <a:solidFill>
                  <a:schemeClr val="tx2"/>
                </a:solidFill>
                <a:cs typeface="Arial" panose="020B0604020202020204" pitchFamily="34" charset="0"/>
              </a:rPr>
              <a:t> </a:t>
            </a:r>
            <a:r>
              <a:rPr lang="en-US" sz="1100" i="1" spc="-100" dirty="0" err="1">
                <a:solidFill>
                  <a:schemeClr val="tx2"/>
                </a:solidFill>
                <a:cs typeface="Arial" panose="020B0604020202020204" pitchFamily="34" charset="0"/>
              </a:rPr>
              <a:t>Adolesc</a:t>
            </a:r>
            <a:r>
              <a:rPr lang="en-US" sz="1100" i="1" spc="-100" dirty="0">
                <a:solidFill>
                  <a:schemeClr val="tx2"/>
                </a:solidFill>
                <a:cs typeface="Arial" panose="020B0604020202020204" pitchFamily="34" charset="0"/>
              </a:rPr>
              <a:t> Med. </a:t>
            </a:r>
            <a:r>
              <a:rPr lang="en-US" sz="1100" spc="-100" dirty="0">
                <a:solidFill>
                  <a:schemeClr val="tx2"/>
                </a:solidFill>
                <a:cs typeface="Arial" panose="020B0604020202020204" pitchFamily="34" charset="0"/>
              </a:rPr>
              <a:t>2009; 163:1122-1128.</a:t>
            </a:r>
          </a:p>
          <a:p>
            <a:pPr marL="0" indent="-457200">
              <a:spcBef>
                <a:spcPts val="0"/>
              </a:spcBef>
              <a:buNone/>
              <a:defRPr/>
            </a:pPr>
            <a:endParaRPr lang="pt-BR" sz="1100" spc="-100" dirty="0">
              <a:solidFill>
                <a:schemeClr val="tx2"/>
              </a:solidFill>
              <a:cs typeface="Arial" panose="020B0604020202020204" pitchFamily="34" charset="0"/>
            </a:endParaRPr>
          </a:p>
          <a:p>
            <a:pPr marL="0" indent="-457200" eaLnBrk="1" fontAlgn="auto" hangingPunct="1">
              <a:spcBef>
                <a:spcPts val="0"/>
              </a:spcBef>
              <a:spcAft>
                <a:spcPts val="0"/>
              </a:spcAft>
              <a:buFont typeface="Wingdings 3" charset="2"/>
              <a:buNone/>
              <a:defRPr/>
            </a:pPr>
            <a:endParaRPr lang="en-US" sz="1400" b="1" spc="-100" dirty="0">
              <a:solidFill>
                <a:schemeClr val="tx2"/>
              </a:solidFill>
            </a:endParaRPr>
          </a:p>
        </p:txBody>
      </p:sp>
      <p:sp>
        <p:nvSpPr>
          <p:cNvPr id="2" name="Footer Placeholder 1">
            <a:extLst>
              <a:ext uri="{FF2B5EF4-FFF2-40B4-BE49-F238E27FC236}">
                <a16:creationId xmlns:a16="http://schemas.microsoft.com/office/drawing/2014/main" id="{80ED71FC-4C21-441F-A465-E50257327BD9}"/>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4"/>
          <p:cNvSpPr>
            <a:spLocks noGrp="1" noChangeArrowheads="1"/>
          </p:cNvSpPr>
          <p:nvPr>
            <p:ph type="title"/>
          </p:nvPr>
        </p:nvSpPr>
        <p:spPr>
          <a:xfrm>
            <a:off x="550718" y="412543"/>
            <a:ext cx="7805882" cy="891540"/>
          </a:xfrm>
        </p:spPr>
        <p:txBody>
          <a:bodyPr rtlCol="0">
            <a:normAutofit/>
          </a:bodyPr>
          <a:lstStyle/>
          <a:p>
            <a:pPr algn="r" eaLnBrk="1" fontAlgn="auto" hangingPunct="1">
              <a:spcAft>
                <a:spcPts val="0"/>
              </a:spcAft>
              <a:defRPr/>
            </a:pPr>
            <a:r>
              <a:rPr lang="en-US" sz="3600" dirty="0"/>
              <a:t>Bibliography</a:t>
            </a:r>
          </a:p>
        </p:txBody>
      </p:sp>
      <p:sp>
        <p:nvSpPr>
          <p:cNvPr id="192517" name="Rectangle 5"/>
          <p:cNvSpPr>
            <a:spLocks noGrp="1" noChangeArrowheads="1"/>
          </p:cNvSpPr>
          <p:nvPr>
            <p:ph idx="4294967295"/>
          </p:nvPr>
        </p:nvSpPr>
        <p:spPr>
          <a:xfrm>
            <a:off x="239823" y="1081881"/>
            <a:ext cx="8904177" cy="5509200"/>
          </a:xfrm>
        </p:spPr>
        <p:txBody>
          <a:bodyPr wrap="square" rtlCol="0">
            <a:spAutoFit/>
          </a:bodyPr>
          <a:lstStyle/>
          <a:p>
            <a:pPr marL="0" indent="-457200">
              <a:spcBef>
                <a:spcPts val="0"/>
              </a:spcBef>
              <a:buNone/>
              <a:defRPr/>
            </a:pPr>
            <a:endParaRPr lang="en-US" sz="800" spc="-100" dirty="0">
              <a:solidFill>
                <a:schemeClr val="tx2"/>
              </a:solidFill>
              <a:cs typeface="Arial" panose="020B0604020202020204" pitchFamily="34" charset="0"/>
            </a:endParaRPr>
          </a:p>
          <a:p>
            <a:pPr marL="0" indent="-457200">
              <a:spcBef>
                <a:spcPts val="0"/>
              </a:spcBef>
              <a:buNone/>
              <a:defRPr/>
            </a:pPr>
            <a:r>
              <a:rPr lang="en-US" sz="1100" dirty="0">
                <a:ea typeface="Times New Roman" panose="02020603050405020304" pitchFamily="18" charset="0"/>
              </a:rPr>
              <a:t>Colvin JD, Collie-Akers V, Schunn C, Moon, RY. Sleep Environment Risks for Younger and Older Infants. </a:t>
            </a:r>
            <a:r>
              <a:rPr lang="en-US" sz="1100" i="1" dirty="0">
                <a:ea typeface="Times New Roman" panose="02020603050405020304" pitchFamily="18" charset="0"/>
              </a:rPr>
              <a:t>Pediatrics</a:t>
            </a:r>
            <a:r>
              <a:rPr lang="en-US" sz="1100" dirty="0">
                <a:ea typeface="Times New Roman" panose="02020603050405020304" pitchFamily="18" charset="0"/>
              </a:rPr>
              <a:t>. 2014;134:e406-e412.</a:t>
            </a:r>
          </a:p>
          <a:p>
            <a:pPr marL="0" indent="-457200">
              <a:spcBef>
                <a:spcPts val="0"/>
              </a:spcBef>
              <a:buNone/>
              <a:defRPr/>
            </a:pPr>
            <a:endParaRPr lang="en-US" sz="1100" spc="-100" dirty="0">
              <a:solidFill>
                <a:schemeClr val="tx2"/>
              </a:solidFill>
              <a:cs typeface="Arial" panose="020B0604020202020204" pitchFamily="34" charset="0"/>
            </a:endParaRPr>
          </a:p>
          <a:p>
            <a:pPr marL="0" indent="-457200">
              <a:spcBef>
                <a:spcPts val="0"/>
              </a:spcBef>
              <a:buNone/>
              <a:defRPr/>
            </a:pPr>
            <a:r>
              <a:rPr lang="en-US" sz="1100" spc="-100" dirty="0" err="1">
                <a:solidFill>
                  <a:schemeClr val="tx2"/>
                </a:solidFill>
                <a:cs typeface="Arial" panose="020B0604020202020204" pitchFamily="34" charset="0"/>
              </a:rPr>
              <a:t>Guntheroth</a:t>
            </a:r>
            <a:r>
              <a:rPr lang="en-US" sz="1100" spc="-100" dirty="0">
                <a:solidFill>
                  <a:schemeClr val="tx2"/>
                </a:solidFill>
                <a:cs typeface="Arial" panose="020B0604020202020204" pitchFamily="34" charset="0"/>
              </a:rPr>
              <a:t>, W. The Triple Risk Hypotheses in Sudden Infant Death Syndrome. </a:t>
            </a:r>
            <a:r>
              <a:rPr lang="pt-BR" sz="1100" i="1" spc="-100" dirty="0">
                <a:solidFill>
                  <a:schemeClr val="tx2"/>
                </a:solidFill>
                <a:cs typeface="Arial" panose="020B0604020202020204" pitchFamily="34" charset="0"/>
              </a:rPr>
              <a:t>Pediatrics</a:t>
            </a:r>
            <a:r>
              <a:rPr lang="pt-BR" sz="1100" spc="-100" dirty="0">
                <a:solidFill>
                  <a:schemeClr val="tx2"/>
                </a:solidFill>
                <a:cs typeface="Arial" panose="020B0604020202020204" pitchFamily="34" charset="0"/>
              </a:rPr>
              <a:t>. 2002; Vol. 110,  No. 5, pp. E64. </a:t>
            </a:r>
          </a:p>
          <a:p>
            <a:pPr marL="0" indent="-457200">
              <a:spcBef>
                <a:spcPts val="0"/>
              </a:spcBef>
              <a:buNone/>
              <a:defRPr/>
            </a:pPr>
            <a:endParaRPr lang="pt-BR" sz="1100" spc="-100" dirty="0">
              <a:solidFill>
                <a:schemeClr val="tx2"/>
              </a:solidFill>
              <a:cs typeface="Arial" panose="020B0604020202020204" pitchFamily="34" charset="0"/>
            </a:endParaRPr>
          </a:p>
          <a:p>
            <a:pPr marL="0" indent="-457200">
              <a:spcBef>
                <a:spcPts val="0"/>
              </a:spcBef>
              <a:buNone/>
              <a:defRPr/>
            </a:pPr>
            <a:r>
              <a:rPr lang="pt-BR" sz="1100" spc="-100" dirty="0">
                <a:solidFill>
                  <a:schemeClr val="tx2"/>
                </a:solidFill>
                <a:cs typeface="Arial" panose="020B0604020202020204" pitchFamily="34" charset="0"/>
              </a:rPr>
              <a:t>Kansas State Child Deth Reivew Board Annual Report, Office of the Kansas Attorney General, Derek Schmidt, 2019.</a:t>
            </a:r>
          </a:p>
          <a:p>
            <a:pPr marL="0" indent="-457200">
              <a:spcBef>
                <a:spcPts val="0"/>
              </a:spcBef>
              <a:buNone/>
              <a:defRPr/>
            </a:pPr>
            <a:endParaRPr lang="pt-BR" sz="1100" spc="-100" dirty="0">
              <a:solidFill>
                <a:schemeClr val="tx2"/>
              </a:solidFill>
              <a:cs typeface="Arial" panose="020B0604020202020204" pitchFamily="34" charset="0"/>
            </a:endParaRPr>
          </a:p>
          <a:p>
            <a:pPr marL="0" indent="-457200">
              <a:spcBef>
                <a:spcPts val="0"/>
              </a:spcBef>
              <a:buNone/>
              <a:defRPr/>
            </a:pPr>
            <a:r>
              <a:rPr lang="en-US" sz="1100" dirty="0">
                <a:ea typeface="Times New Roman" panose="02020603050405020304" pitchFamily="18" charset="0"/>
                <a:cs typeface="Arial" panose="020B0604020202020204" pitchFamily="34" charset="0"/>
              </a:rPr>
              <a:t>Kuhlmann Z, Kuhlmann S, Schunn C, Klug B, Greaves T, Foster M, Ahlers-Schmidt CR. Collaborating with obstetrical providers to promote infant safe sleep guidelines. Sleep Health 2016;2:219–224.</a:t>
            </a:r>
          </a:p>
          <a:p>
            <a:pPr marL="0" indent="-457200">
              <a:spcBef>
                <a:spcPts val="0"/>
              </a:spcBef>
              <a:buNone/>
              <a:defRPr/>
            </a:pPr>
            <a:endParaRPr lang="en-US" sz="1100" spc="-100" dirty="0">
              <a:solidFill>
                <a:schemeClr val="tx2"/>
              </a:solidFill>
              <a:cs typeface="Arial" panose="020B0604020202020204" pitchFamily="34" charset="0"/>
            </a:endParaRPr>
          </a:p>
          <a:p>
            <a:pPr marL="0" indent="-457200">
              <a:spcBef>
                <a:spcPts val="0"/>
              </a:spcBef>
              <a:buNone/>
              <a:defRPr/>
            </a:pPr>
            <a:r>
              <a:rPr lang="en-US" sz="1100" spc="-100" dirty="0">
                <a:solidFill>
                  <a:schemeClr val="tx2"/>
                </a:solidFill>
                <a:cs typeface="Arial" panose="020B0604020202020204" pitchFamily="34" charset="0"/>
              </a:rPr>
              <a:t>Mason B, Ahlers-Schmidt CR, Schunn C. Improving Safe Sleep Environments for Well Newborns in the Hospital Setting. </a:t>
            </a:r>
            <a:r>
              <a:rPr lang="en-US" sz="1100" i="1" spc="-100" dirty="0">
                <a:solidFill>
                  <a:schemeClr val="tx2"/>
                </a:solidFill>
                <a:cs typeface="Arial" panose="020B0604020202020204" pitchFamily="34" charset="0"/>
              </a:rPr>
              <a:t>CLIN PEDIATR. </a:t>
            </a:r>
            <a:r>
              <a:rPr lang="en-US" sz="1100" spc="-100" dirty="0">
                <a:solidFill>
                  <a:schemeClr val="tx2"/>
                </a:solidFill>
                <a:cs typeface="Arial" panose="020B0604020202020204" pitchFamily="34" charset="0"/>
              </a:rPr>
              <a:t>2013</a:t>
            </a:r>
            <a:r>
              <a:rPr lang="en-US" sz="1100" i="1" spc="-100" dirty="0">
                <a:solidFill>
                  <a:schemeClr val="tx2"/>
                </a:solidFill>
                <a:cs typeface="Arial" panose="020B0604020202020204" pitchFamily="34" charset="0"/>
              </a:rPr>
              <a:t>; </a:t>
            </a:r>
            <a:r>
              <a:rPr lang="en-US" sz="1100" spc="-100" dirty="0">
                <a:solidFill>
                  <a:schemeClr val="tx2"/>
                </a:solidFill>
                <a:cs typeface="Arial" panose="020B0604020202020204" pitchFamily="34" charset="0"/>
              </a:rPr>
              <a:t>0009922813495954.</a:t>
            </a:r>
          </a:p>
          <a:p>
            <a:pPr marL="0" indent="-457200">
              <a:spcBef>
                <a:spcPts val="0"/>
              </a:spcBef>
              <a:buNone/>
              <a:defRPr/>
            </a:pPr>
            <a:endParaRPr lang="en-US" sz="1100" spc="-100" dirty="0">
              <a:solidFill>
                <a:schemeClr val="tx2"/>
              </a:solidFill>
              <a:cs typeface="Arial" panose="020B0604020202020204" pitchFamily="34" charset="0"/>
            </a:endParaRPr>
          </a:p>
          <a:p>
            <a:pPr marL="0" indent="-457200">
              <a:spcBef>
                <a:spcPts val="0"/>
              </a:spcBef>
              <a:buNone/>
              <a:defRPr/>
            </a:pPr>
            <a:r>
              <a:rPr lang="en-US" sz="1100" spc="-100" dirty="0">
                <a:solidFill>
                  <a:schemeClr val="tx2"/>
                </a:solidFill>
                <a:cs typeface="Arial" panose="020B0604020202020204" pitchFamily="34" charset="0"/>
              </a:rPr>
              <a:t>McDonnell, e., Moon, R.Y.  Infant Deaths and injuries associated with wearable blankets, swaddle wraps, and swaddling. </a:t>
            </a:r>
            <a:r>
              <a:rPr lang="en-US" sz="1100" i="1" spc="-100" dirty="0">
                <a:solidFill>
                  <a:schemeClr val="tx2"/>
                </a:solidFill>
                <a:cs typeface="Arial" panose="020B0604020202020204" pitchFamily="34" charset="0"/>
              </a:rPr>
              <a:t>Journal of Pediatrics</a:t>
            </a:r>
            <a:r>
              <a:rPr lang="en-US" sz="1100" spc="-100" dirty="0">
                <a:solidFill>
                  <a:schemeClr val="tx2"/>
                </a:solidFill>
                <a:cs typeface="Arial" panose="020B0604020202020204" pitchFamily="34" charset="0"/>
              </a:rPr>
              <a:t>. 2014; electronic before print.</a:t>
            </a:r>
          </a:p>
          <a:p>
            <a:pPr marL="0" indent="-457200">
              <a:spcBef>
                <a:spcPts val="0"/>
              </a:spcBef>
              <a:buNone/>
              <a:defRPr/>
            </a:pPr>
            <a:endParaRPr lang="en-US" sz="1100" spc="-100" dirty="0">
              <a:solidFill>
                <a:schemeClr val="tx2"/>
              </a:solidFill>
            </a:endParaRPr>
          </a:p>
          <a:p>
            <a:pPr marL="0" indent="-457200">
              <a:spcBef>
                <a:spcPts val="0"/>
              </a:spcBef>
              <a:buNone/>
              <a:defRPr/>
            </a:pPr>
            <a:r>
              <a:rPr lang="en-US" sz="1100" spc="-100" dirty="0">
                <a:solidFill>
                  <a:schemeClr val="tx2"/>
                </a:solidFill>
              </a:rPr>
              <a:t>Moon, R., Patel, M. and McDermott Shaefer, S. Sudden Infant Death Syndrome in Child Care Settings. </a:t>
            </a:r>
            <a:r>
              <a:rPr lang="en-US" sz="1100" i="1" spc="-100" dirty="0">
                <a:solidFill>
                  <a:schemeClr val="tx2"/>
                </a:solidFill>
              </a:rPr>
              <a:t>Pediatrics</a:t>
            </a:r>
            <a:r>
              <a:rPr lang="en-US" sz="1100" spc="-100" dirty="0">
                <a:solidFill>
                  <a:schemeClr val="tx2"/>
                </a:solidFill>
              </a:rPr>
              <a:t>,. 2000; Vol. 106, No. 2, pp. 295-300.</a:t>
            </a:r>
          </a:p>
          <a:p>
            <a:pPr marL="0" indent="-457200">
              <a:spcBef>
                <a:spcPts val="0"/>
              </a:spcBef>
              <a:buNone/>
              <a:defRPr/>
            </a:pPr>
            <a:endParaRPr lang="en-US" sz="1100" spc="-100" dirty="0">
              <a:solidFill>
                <a:schemeClr val="tx2"/>
              </a:solidFill>
            </a:endParaRPr>
          </a:p>
          <a:p>
            <a:pPr marL="0" indent="0">
              <a:spcBef>
                <a:spcPts val="0"/>
              </a:spcBef>
              <a:buNone/>
              <a:defRPr/>
            </a:pPr>
            <a:r>
              <a:rPr lang="en-US" sz="1100" spc="-100" dirty="0">
                <a:solidFill>
                  <a:schemeClr val="tx2"/>
                </a:solidFill>
              </a:rPr>
              <a:t>Task Force on Sudden Infant Death Syndrome. SIDS and Other Sleep-Related Infant Deaths: Updated 2016 Recommendations for a Safe Infant Sleeping Environment.</a:t>
            </a:r>
            <a:r>
              <a:rPr lang="en-US" sz="1100" i="1" spc="-100" dirty="0">
                <a:solidFill>
                  <a:schemeClr val="tx2"/>
                </a:solidFill>
              </a:rPr>
              <a:t> </a:t>
            </a:r>
            <a:r>
              <a:rPr lang="en-US" sz="1100" i="1" dirty="0"/>
              <a:t>Pediatrics </a:t>
            </a:r>
            <a:r>
              <a:rPr lang="en-US" sz="1100" dirty="0"/>
              <a:t>Oct 2016, e20162938; DOI: 10.1542/peds.2016-2938 </a:t>
            </a:r>
          </a:p>
          <a:p>
            <a:pPr marL="0" indent="0">
              <a:spcBef>
                <a:spcPts val="0"/>
              </a:spcBef>
              <a:buNone/>
              <a:defRPr/>
            </a:pPr>
            <a:endParaRPr lang="en-US" sz="1100" spc="-100" dirty="0">
              <a:solidFill>
                <a:schemeClr val="tx2"/>
              </a:solidFill>
            </a:endParaRPr>
          </a:p>
          <a:p>
            <a:pPr marL="0" indent="0">
              <a:spcBef>
                <a:spcPts val="0"/>
              </a:spcBef>
              <a:buNone/>
              <a:defRPr/>
            </a:pPr>
            <a:r>
              <a:rPr lang="en-US" sz="1100" spc="-100" dirty="0">
                <a:solidFill>
                  <a:schemeClr val="tx2"/>
                </a:solidFill>
              </a:rPr>
              <a:t>Task Force on Sudden Infant Death Syndrome. SIDS and Other Sleep-Related Infant Deaths: Expansion of Recommendations for a Safe Infant Sleep Environment. </a:t>
            </a:r>
            <a:r>
              <a:rPr lang="en-US" sz="1100" i="1" spc="-100" dirty="0">
                <a:solidFill>
                  <a:schemeClr val="tx2"/>
                </a:solidFill>
              </a:rPr>
              <a:t>Pediatrics.</a:t>
            </a:r>
            <a:r>
              <a:rPr lang="en-US" sz="1100" spc="-100" dirty="0">
                <a:solidFill>
                  <a:schemeClr val="tx2"/>
                </a:solidFill>
              </a:rPr>
              <a:t> 2011</a:t>
            </a:r>
          </a:p>
          <a:p>
            <a:pPr marL="0" indent="0">
              <a:spcBef>
                <a:spcPts val="0"/>
              </a:spcBef>
              <a:buNone/>
              <a:defRPr/>
            </a:pPr>
            <a:endParaRPr lang="en-US" sz="1100" spc="-100" dirty="0">
              <a:solidFill>
                <a:schemeClr val="tx2"/>
              </a:solidFill>
            </a:endParaRPr>
          </a:p>
          <a:p>
            <a:pPr marL="0" indent="-457200">
              <a:spcBef>
                <a:spcPts val="0"/>
              </a:spcBef>
              <a:buNone/>
              <a:defRPr/>
            </a:pPr>
            <a:r>
              <a:rPr lang="en-US" sz="1100" spc="-100" dirty="0">
                <a:solidFill>
                  <a:schemeClr val="tx2"/>
                </a:solidFill>
              </a:rPr>
              <a:t>Von </a:t>
            </a:r>
            <a:r>
              <a:rPr lang="en-US" sz="1100" spc="-100" dirty="0" err="1">
                <a:solidFill>
                  <a:schemeClr val="tx2"/>
                </a:solidFill>
              </a:rPr>
              <a:t>Kohorn</a:t>
            </a:r>
            <a:r>
              <a:rPr lang="en-US" sz="1100" spc="-100" dirty="0">
                <a:solidFill>
                  <a:schemeClr val="tx2"/>
                </a:solidFill>
              </a:rPr>
              <a:t> I, Corwin MJ, </a:t>
            </a:r>
            <a:r>
              <a:rPr lang="en-US" sz="1100" spc="-100" dirty="0" err="1">
                <a:solidFill>
                  <a:schemeClr val="tx2"/>
                </a:solidFill>
              </a:rPr>
              <a:t>Rybin</a:t>
            </a:r>
            <a:r>
              <a:rPr lang="en-US" sz="1100" spc="-100" dirty="0">
                <a:solidFill>
                  <a:schemeClr val="tx2"/>
                </a:solidFill>
              </a:rPr>
              <a:t> DV, et al. Influence of prior advice and beliefs of mothers on infant sleep position.</a:t>
            </a:r>
          </a:p>
          <a:p>
            <a:pPr marL="0" indent="-457200">
              <a:spcBef>
                <a:spcPts val="0"/>
              </a:spcBef>
              <a:buNone/>
              <a:defRPr/>
            </a:pPr>
            <a:r>
              <a:rPr lang="en-US" sz="1100" i="1" spc="-100" dirty="0">
                <a:solidFill>
                  <a:schemeClr val="tx2"/>
                </a:solidFill>
              </a:rPr>
              <a:t>Arch </a:t>
            </a:r>
            <a:r>
              <a:rPr lang="en-US" sz="1100" i="1" spc="-100" dirty="0" err="1">
                <a:solidFill>
                  <a:schemeClr val="tx2"/>
                </a:solidFill>
              </a:rPr>
              <a:t>Pediatr</a:t>
            </a:r>
            <a:r>
              <a:rPr lang="en-US" sz="1100" i="1" spc="-100" dirty="0">
                <a:solidFill>
                  <a:schemeClr val="tx2"/>
                </a:solidFill>
              </a:rPr>
              <a:t> </a:t>
            </a:r>
            <a:r>
              <a:rPr lang="en-US" sz="1100" i="1" spc="-100" dirty="0" err="1">
                <a:solidFill>
                  <a:schemeClr val="tx2"/>
                </a:solidFill>
              </a:rPr>
              <a:t>Adolesc</a:t>
            </a:r>
            <a:r>
              <a:rPr lang="en-US" sz="1100" i="1" spc="-100" dirty="0">
                <a:solidFill>
                  <a:schemeClr val="tx2"/>
                </a:solidFill>
              </a:rPr>
              <a:t> Med. </a:t>
            </a:r>
            <a:r>
              <a:rPr lang="en-US" sz="1100" spc="-100" dirty="0">
                <a:solidFill>
                  <a:schemeClr val="tx2"/>
                </a:solidFill>
              </a:rPr>
              <a:t>2010;164:363-369. </a:t>
            </a:r>
          </a:p>
          <a:p>
            <a:pPr marL="0" indent="-457200">
              <a:spcBef>
                <a:spcPts val="0"/>
              </a:spcBef>
              <a:buNone/>
              <a:defRPr/>
            </a:pPr>
            <a:endParaRPr lang="en-US" sz="1100" spc="-100" dirty="0">
              <a:solidFill>
                <a:schemeClr val="tx2"/>
              </a:solidFill>
            </a:endParaRPr>
          </a:p>
          <a:p>
            <a:pPr marL="0" indent="-457200">
              <a:spcBef>
                <a:spcPts val="0"/>
              </a:spcBef>
              <a:buNone/>
              <a:defRPr/>
            </a:pPr>
            <a:r>
              <a:rPr lang="en-US" sz="1100" spc="-100" dirty="0">
                <a:solidFill>
                  <a:schemeClr val="tx2"/>
                </a:solidFill>
              </a:rPr>
              <a:t>Willinger, M. , James LS, Catz C.  </a:t>
            </a:r>
            <a:r>
              <a:rPr lang="en-US" sz="1100" dirty="0">
                <a:solidFill>
                  <a:schemeClr val="tx2"/>
                </a:solidFill>
              </a:rPr>
              <a:t>Defining the sudden infant death syndrome (SIDS): deliberations of an expert panel convened by the National Institute of Child Health and Human Development. </a:t>
            </a:r>
            <a:r>
              <a:rPr lang="en-US" sz="1100" i="1" dirty="0" err="1">
                <a:solidFill>
                  <a:schemeClr val="tx2"/>
                </a:solidFill>
              </a:rPr>
              <a:t>Pediatr</a:t>
            </a:r>
            <a:r>
              <a:rPr lang="en-US" sz="1100" i="1" dirty="0">
                <a:solidFill>
                  <a:schemeClr val="tx2"/>
                </a:solidFill>
              </a:rPr>
              <a:t> </a:t>
            </a:r>
            <a:r>
              <a:rPr lang="en-US" sz="1100" i="1" dirty="0" err="1">
                <a:solidFill>
                  <a:schemeClr val="tx2"/>
                </a:solidFill>
              </a:rPr>
              <a:t>Pathol</a:t>
            </a:r>
            <a:r>
              <a:rPr lang="en-US" sz="1100" i="1" dirty="0">
                <a:solidFill>
                  <a:schemeClr val="tx2"/>
                </a:solidFill>
              </a:rPr>
              <a:t>. </a:t>
            </a:r>
            <a:r>
              <a:rPr lang="en-US" sz="1100" dirty="0">
                <a:solidFill>
                  <a:schemeClr val="tx2"/>
                </a:solidFill>
              </a:rPr>
              <a:t>1991; Sep-Oct;11(5):677-84.</a:t>
            </a:r>
            <a:endParaRPr lang="en-US" sz="1100" spc="-100" dirty="0">
              <a:solidFill>
                <a:schemeClr val="tx2"/>
              </a:solidFill>
            </a:endParaRPr>
          </a:p>
          <a:p>
            <a:pPr marL="0" indent="-457200">
              <a:spcBef>
                <a:spcPts val="0"/>
              </a:spcBef>
              <a:buNone/>
              <a:defRPr/>
            </a:pPr>
            <a:endParaRPr lang="en-US" sz="1100" spc="-100" dirty="0">
              <a:solidFill>
                <a:schemeClr val="tx2"/>
              </a:solidFill>
            </a:endParaRPr>
          </a:p>
          <a:p>
            <a:pPr marL="0" indent="-457200">
              <a:spcBef>
                <a:spcPts val="0"/>
              </a:spcBef>
              <a:buNone/>
              <a:defRPr/>
            </a:pPr>
            <a:r>
              <a:rPr lang="en-US" sz="1100" spc="-100" dirty="0" err="1">
                <a:solidFill>
                  <a:schemeClr val="tx2"/>
                </a:solidFill>
              </a:rPr>
              <a:t>Wulbrand</a:t>
            </a:r>
            <a:r>
              <a:rPr lang="en-US" sz="1100" spc="-100" dirty="0">
                <a:solidFill>
                  <a:schemeClr val="tx2"/>
                </a:solidFill>
              </a:rPr>
              <a:t> H, McNamara F, Thach B. The Role of Arousal Related Brainstem Reflexes in Causing Recovery From Upper Airway Occlusion in Infants. </a:t>
            </a:r>
            <a:r>
              <a:rPr lang="en-US" sz="1100" i="1" spc="-100" dirty="0">
                <a:solidFill>
                  <a:schemeClr val="tx2"/>
                </a:solidFill>
              </a:rPr>
              <a:t>Sleep. </a:t>
            </a:r>
            <a:r>
              <a:rPr lang="en-US" sz="1100" spc="-100" dirty="0">
                <a:solidFill>
                  <a:schemeClr val="tx2"/>
                </a:solidFill>
              </a:rPr>
              <a:t>2008;</a:t>
            </a:r>
            <a:r>
              <a:rPr lang="en-US" sz="1100" i="1" spc="-100" dirty="0">
                <a:solidFill>
                  <a:schemeClr val="tx2"/>
                </a:solidFill>
              </a:rPr>
              <a:t> </a:t>
            </a:r>
            <a:r>
              <a:rPr lang="en-US" sz="1100" spc="-100" dirty="0">
                <a:solidFill>
                  <a:schemeClr val="tx2"/>
                </a:solidFill>
              </a:rPr>
              <a:t>Vol. 8;, No. 31, pp. 833-840. </a:t>
            </a:r>
          </a:p>
          <a:p>
            <a:pPr marL="0" indent="0">
              <a:spcBef>
                <a:spcPts val="0"/>
              </a:spcBef>
              <a:buNone/>
              <a:defRPr/>
            </a:pPr>
            <a:endParaRPr lang="en-US" sz="1100" spc="-100" dirty="0">
              <a:solidFill>
                <a:schemeClr val="tx2"/>
              </a:solidFill>
            </a:endParaRPr>
          </a:p>
          <a:p>
            <a:pPr marL="0" indent="-457200">
              <a:spcBef>
                <a:spcPts val="0"/>
              </a:spcBef>
              <a:buNone/>
              <a:defRPr/>
            </a:pPr>
            <a:endParaRPr lang="en-US" sz="1400" spc="-100" dirty="0">
              <a:solidFill>
                <a:schemeClr val="tx2"/>
              </a:solidFill>
            </a:endParaRPr>
          </a:p>
        </p:txBody>
      </p:sp>
      <p:sp>
        <p:nvSpPr>
          <p:cNvPr id="2" name="Footer Placeholder 1">
            <a:extLst>
              <a:ext uri="{FF2B5EF4-FFF2-40B4-BE49-F238E27FC236}">
                <a16:creationId xmlns:a16="http://schemas.microsoft.com/office/drawing/2014/main" id="{CDC9BCBF-8C65-4045-A5AC-14E60DD94810}"/>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2584491206"/>
      </p:ext>
    </p:extLst>
  </p:cSld>
  <p:clrMapOvr>
    <a:masterClrMapping/>
  </p:clrMapOvr>
  <mc:AlternateContent xmlns:mc="http://schemas.openxmlformats.org/markup-compatibility/2006" xmlns:p14="http://schemas.microsoft.com/office/powerpoint/2010/main">
    <mc:Choice Requires="p14">
      <p:transition spd="slow" p14:dur="2000" advTm="21402"/>
    </mc:Choice>
    <mc:Fallback xmlns="">
      <p:transition spd="slow" advTm="214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451D-E9A4-41AC-B7D8-5C4FC6B66A41}"/>
              </a:ext>
            </a:extLst>
          </p:cNvPr>
          <p:cNvSpPr>
            <a:spLocks noGrp="1"/>
          </p:cNvSpPr>
          <p:nvPr>
            <p:ph type="title"/>
          </p:nvPr>
        </p:nvSpPr>
        <p:spPr>
          <a:xfrm>
            <a:off x="2934855" y="2179"/>
            <a:ext cx="5481012" cy="1154097"/>
          </a:xfrm>
        </p:spPr>
        <p:txBody>
          <a:bodyPr/>
          <a:lstStyle/>
          <a:p>
            <a:pPr algn="r"/>
            <a:r>
              <a:rPr lang="en-US" sz="3600" dirty="0"/>
              <a:t>What</a:t>
            </a:r>
            <a:r>
              <a:rPr lang="en-US" dirty="0"/>
              <a:t> is SIDS?</a:t>
            </a:r>
          </a:p>
        </p:txBody>
      </p:sp>
      <p:sp>
        <p:nvSpPr>
          <p:cNvPr id="3" name="Content Placeholder 2">
            <a:extLst>
              <a:ext uri="{FF2B5EF4-FFF2-40B4-BE49-F238E27FC236}">
                <a16:creationId xmlns:a16="http://schemas.microsoft.com/office/drawing/2014/main" id="{2C8DFDA6-B7C3-45A7-B1C0-950786698842}"/>
              </a:ext>
            </a:extLst>
          </p:cNvPr>
          <p:cNvSpPr>
            <a:spLocks noGrp="1"/>
          </p:cNvSpPr>
          <p:nvPr>
            <p:ph idx="1"/>
          </p:nvPr>
        </p:nvSpPr>
        <p:spPr>
          <a:xfrm>
            <a:off x="1100667" y="1537548"/>
            <a:ext cx="7315200" cy="3539527"/>
          </a:xfrm>
        </p:spPr>
        <p:txBody>
          <a:bodyPr/>
          <a:lstStyle/>
          <a:p>
            <a:pPr marL="45720" indent="0">
              <a:buNone/>
            </a:pPr>
            <a:r>
              <a:rPr lang="en-US" sz="2400" dirty="0"/>
              <a:t>Sudden Infant Death Syndrome (SIDS) is “the sudden death of an infant under one year of age which remains unexplained after a thorough case investigation, including”:</a:t>
            </a:r>
          </a:p>
          <a:p>
            <a:r>
              <a:rPr lang="en-US" sz="2400" dirty="0"/>
              <a:t>Performance of a complete </a:t>
            </a:r>
            <a:r>
              <a:rPr lang="en-US" sz="2400" dirty="0">
                <a:solidFill>
                  <a:srgbClr val="FFFF00"/>
                </a:solidFill>
              </a:rPr>
              <a:t>autopsy, </a:t>
            </a:r>
          </a:p>
          <a:p>
            <a:r>
              <a:rPr lang="en-US" sz="2400" dirty="0">
                <a:solidFill>
                  <a:srgbClr val="FFFF00"/>
                </a:solidFill>
              </a:rPr>
              <a:t>Examination of the death scene, and</a:t>
            </a:r>
          </a:p>
          <a:p>
            <a:r>
              <a:rPr lang="en-US" sz="2400" dirty="0">
                <a:solidFill>
                  <a:srgbClr val="FFFF00"/>
                </a:solidFill>
              </a:rPr>
              <a:t>Review of the clinical history.”</a:t>
            </a:r>
          </a:p>
          <a:p>
            <a:pPr marL="45720" indent="0">
              <a:buNone/>
            </a:pPr>
            <a:endParaRPr lang="en-US" dirty="0"/>
          </a:p>
          <a:p>
            <a:pPr marL="45720" indent="0">
              <a:buNone/>
            </a:pPr>
            <a:endParaRPr lang="en-US" dirty="0"/>
          </a:p>
        </p:txBody>
      </p:sp>
      <p:sp>
        <p:nvSpPr>
          <p:cNvPr id="5" name="Footer Placeholder 4">
            <a:extLst>
              <a:ext uri="{FF2B5EF4-FFF2-40B4-BE49-F238E27FC236}">
                <a16:creationId xmlns:a16="http://schemas.microsoft.com/office/drawing/2014/main" id="{D716609F-4988-430D-99D5-30A73EFAF029}"/>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469276576"/>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1053" y="220966"/>
            <a:ext cx="7954027" cy="1492642"/>
          </a:xfrm>
        </p:spPr>
        <p:txBody>
          <a:bodyPr anchor="t">
            <a:normAutofit/>
          </a:bodyPr>
          <a:lstStyle/>
          <a:p>
            <a:pPr lvl="0" algn="r" defTabSz="457200"/>
            <a:r>
              <a:rPr lang="en-US" altLang="en-US" sz="3600" dirty="0"/>
              <a:t>Infant Mortality Data</a:t>
            </a:r>
            <a:br>
              <a:rPr lang="en-US" altLang="en-US" sz="3600" dirty="0"/>
            </a:br>
            <a:r>
              <a:rPr lang="en-US" altLang="en-US" sz="3600" dirty="0">
                <a:latin typeface="Arial" pitchFamily="34" charset="0"/>
                <a:ea typeface="ＭＳ Ｐゴシック" pitchFamily="34" charset="-128"/>
                <a:cs typeface="+mn-cs"/>
              </a:rPr>
              <a:t>Kansas in 2018</a:t>
            </a:r>
            <a:endParaRPr lang="en-US" altLang="en-US" sz="3600" dirty="0"/>
          </a:p>
        </p:txBody>
      </p:sp>
      <p:sp>
        <p:nvSpPr>
          <p:cNvPr id="3" name="Content Placeholder 2"/>
          <p:cNvSpPr>
            <a:spLocks noGrp="1"/>
          </p:cNvSpPr>
          <p:nvPr>
            <p:ph idx="1"/>
          </p:nvPr>
        </p:nvSpPr>
        <p:spPr>
          <a:xfrm>
            <a:off x="1007534" y="1933402"/>
            <a:ext cx="7315200" cy="3539527"/>
          </a:xfrm>
        </p:spPr>
        <p:txBody>
          <a:bodyPr rtlCol="0">
            <a:noAutofit/>
          </a:bodyPr>
          <a:lstStyle/>
          <a:p>
            <a:pPr marL="0" indent="0" algn="ctr">
              <a:buNone/>
              <a:defRPr/>
            </a:pPr>
            <a:r>
              <a:rPr lang="en-US" sz="6000" dirty="0"/>
              <a:t>36,268</a:t>
            </a:r>
            <a:r>
              <a:rPr lang="en-US" sz="6000" dirty="0">
                <a:solidFill>
                  <a:srgbClr val="FFFFFF"/>
                </a:solidFill>
              </a:rPr>
              <a:t> Babies born</a:t>
            </a:r>
          </a:p>
          <a:p>
            <a:pPr marL="0" indent="0" algn="ctr" eaLnBrk="1" fontAlgn="auto" hangingPunct="1">
              <a:spcAft>
                <a:spcPts val="0"/>
              </a:spcAft>
              <a:buFont typeface="Wingdings" pitchFamily="2" charset="2"/>
              <a:buNone/>
              <a:defRPr/>
            </a:pPr>
            <a:r>
              <a:rPr lang="en-US" sz="6000" dirty="0">
                <a:solidFill>
                  <a:srgbClr val="FFFF00"/>
                </a:solidFill>
              </a:rPr>
              <a:t>231</a:t>
            </a:r>
            <a:r>
              <a:rPr lang="en-US" sz="6000" dirty="0">
                <a:solidFill>
                  <a:schemeClr val="tx1">
                    <a:lumMod val="65000"/>
                    <a:lumOff val="35000"/>
                  </a:schemeClr>
                </a:solidFill>
              </a:rPr>
              <a:t> </a:t>
            </a:r>
            <a:r>
              <a:rPr lang="en-US" sz="6000" dirty="0">
                <a:solidFill>
                  <a:srgbClr val="FFFFFF"/>
                </a:solidFill>
              </a:rPr>
              <a:t>died before their 1</a:t>
            </a:r>
            <a:r>
              <a:rPr lang="en-US" sz="6000" baseline="30000" dirty="0">
                <a:solidFill>
                  <a:srgbClr val="FFFFFF"/>
                </a:solidFill>
              </a:rPr>
              <a:t>st</a:t>
            </a:r>
            <a:r>
              <a:rPr lang="en-US" sz="6000" dirty="0">
                <a:solidFill>
                  <a:srgbClr val="FFFFFF"/>
                </a:solidFill>
              </a:rPr>
              <a:t> birthday </a:t>
            </a:r>
          </a:p>
        </p:txBody>
      </p:sp>
      <p:sp>
        <p:nvSpPr>
          <p:cNvPr id="22532" name="TextBox 4"/>
          <p:cNvSpPr txBox="1">
            <a:spLocks noChangeArrowheads="1"/>
          </p:cNvSpPr>
          <p:nvPr/>
        </p:nvSpPr>
        <p:spPr bwMode="auto">
          <a:xfrm>
            <a:off x="3498112" y="5692723"/>
            <a:ext cx="5263411" cy="307777"/>
          </a:xfrm>
          <a:prstGeom prst="rect">
            <a:avLst/>
          </a:prstGeom>
          <a:noFill/>
          <a:ln w="9525">
            <a:noFill/>
            <a:miter lim="800000"/>
            <a:headEnd/>
            <a:tailEnd/>
          </a:ln>
        </p:spPr>
        <p:txBody>
          <a:bodyPr wrap="square">
            <a:spAutoFit/>
          </a:bodyPr>
          <a:lstStyle/>
          <a:p>
            <a:r>
              <a:rPr lang="en-US" altLang="en-US" sz="1400" dirty="0">
                <a:solidFill>
                  <a:schemeClr val="tx2"/>
                </a:solidFill>
                <a:latin typeface="+mj-lt"/>
              </a:rPr>
              <a:t>Source: KDHE, Annual Summary of Vital Statistics for 2018</a:t>
            </a:r>
          </a:p>
        </p:txBody>
      </p:sp>
      <p:sp>
        <p:nvSpPr>
          <p:cNvPr id="4" name="Footer Placeholder 3">
            <a:extLst>
              <a:ext uri="{FF2B5EF4-FFF2-40B4-BE49-F238E27FC236}">
                <a16:creationId xmlns:a16="http://schemas.microsoft.com/office/drawing/2014/main" id="{27159756-F245-4866-A304-3D103C50A990}"/>
              </a:ext>
            </a:extLst>
          </p:cNvPr>
          <p:cNvSpPr>
            <a:spLocks noGrp="1"/>
          </p:cNvSpPr>
          <p:nvPr>
            <p:ph type="ftr" sz="quarter" idx="3"/>
          </p:nvPr>
        </p:nvSpPr>
        <p:spPr/>
        <p:txBody>
          <a:bodyPr/>
          <a:lstStyle/>
          <a:p>
            <a:pPr>
              <a:defRPr/>
            </a:pPr>
            <a:r>
              <a:rPr lang="en-US"/>
              <a:t>Copyright KIDS Network 2020 kidsks.org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3124"/>
    </mc:Choice>
    <mc:Fallback xmlns="">
      <p:transition spd="slow" advTm="3312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5029"/>
            <a:ext cx="7315200" cy="1154097"/>
          </a:xfrm>
        </p:spPr>
        <p:txBody>
          <a:bodyPr>
            <a:normAutofit fontScale="90000"/>
          </a:bodyPr>
          <a:lstStyle/>
          <a:p>
            <a:pPr algn="r"/>
            <a:r>
              <a:rPr lang="en-US" dirty="0"/>
              <a:t>Kansas Infant Mortality</a:t>
            </a:r>
            <a:br>
              <a:rPr lang="en-US" dirty="0"/>
            </a:br>
            <a:r>
              <a:rPr lang="en-US" dirty="0"/>
              <a:t>2014-2018</a:t>
            </a:r>
          </a:p>
        </p:txBody>
      </p:sp>
      <p:sp>
        <p:nvSpPr>
          <p:cNvPr id="5" name="TextBox 4"/>
          <p:cNvSpPr txBox="1"/>
          <p:nvPr/>
        </p:nvSpPr>
        <p:spPr>
          <a:xfrm>
            <a:off x="6907373" y="6113791"/>
            <a:ext cx="2362200" cy="738664"/>
          </a:xfrm>
          <a:prstGeom prst="rect">
            <a:avLst/>
          </a:prstGeom>
          <a:noFill/>
        </p:spPr>
        <p:txBody>
          <a:bodyPr wrap="square">
            <a:spAutoFit/>
          </a:bodyPr>
          <a:lstStyle/>
          <a:p>
            <a:pPr>
              <a:defRPr/>
            </a:pPr>
            <a:r>
              <a:rPr lang="en-US" sz="1400" dirty="0">
                <a:solidFill>
                  <a:schemeClr val="tx2"/>
                </a:solidFill>
                <a:latin typeface="+mn-lt"/>
              </a:rPr>
              <a:t>Source: Bureau of Epidemiology and Public Health Informatics, KDHE</a:t>
            </a:r>
          </a:p>
        </p:txBody>
      </p:sp>
      <p:sp>
        <p:nvSpPr>
          <p:cNvPr id="3" name="Footer Placeholder 2">
            <a:extLst>
              <a:ext uri="{FF2B5EF4-FFF2-40B4-BE49-F238E27FC236}">
                <a16:creationId xmlns:a16="http://schemas.microsoft.com/office/drawing/2014/main" id="{15AC93DA-CE3C-41F9-B5A7-11B333568DCC}"/>
              </a:ext>
            </a:extLst>
          </p:cNvPr>
          <p:cNvSpPr>
            <a:spLocks noGrp="1"/>
          </p:cNvSpPr>
          <p:nvPr>
            <p:ph type="ftr" sz="quarter" idx="3"/>
          </p:nvPr>
        </p:nvSpPr>
        <p:spPr/>
        <p:txBody>
          <a:bodyPr/>
          <a:lstStyle/>
          <a:p>
            <a:pPr>
              <a:defRPr/>
            </a:pPr>
            <a:r>
              <a:rPr lang="en-US"/>
              <a:t>Copyright KIDS Network 2020 kidsks.org</a:t>
            </a:r>
            <a:endParaRPr lang="en-US" dirty="0"/>
          </a:p>
        </p:txBody>
      </p:sp>
      <p:graphicFrame>
        <p:nvGraphicFramePr>
          <p:cNvPr id="10" name="Chart 9">
            <a:extLst>
              <a:ext uri="{FF2B5EF4-FFF2-40B4-BE49-F238E27FC236}">
                <a16:creationId xmlns:a16="http://schemas.microsoft.com/office/drawing/2014/main" id="{919D8A10-645C-4AA6-A541-5D5B2E07AAE1}"/>
              </a:ext>
            </a:extLst>
          </p:cNvPr>
          <p:cNvGraphicFramePr/>
          <p:nvPr>
            <p:extLst>
              <p:ext uri="{D42A27DB-BD31-4B8C-83A1-F6EECF244321}">
                <p14:modId xmlns:p14="http://schemas.microsoft.com/office/powerpoint/2010/main" val="1337331843"/>
              </p:ext>
            </p:extLst>
          </p:nvPr>
        </p:nvGraphicFramePr>
        <p:xfrm>
          <a:off x="1127051" y="1254642"/>
          <a:ext cx="6726866" cy="47109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71645949"/>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768126" y="297832"/>
            <a:ext cx="6519985" cy="1392890"/>
          </a:xfrm>
          <a:prstGeom prst="rect">
            <a:avLst/>
          </a:prstGeom>
        </p:spPr>
        <p:txBody>
          <a:bodyPr vert="horz" lIns="68580" tIns="34290" rIns="68580" bIns="34290" rtlCol="0" anchor="t">
            <a:normAutofit fontScale="975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defTabSz="342892"/>
            <a:r>
              <a:rPr lang="en-US" altLang="en-US" sz="3000" b="1" dirty="0">
                <a:latin typeface="Arial" panose="020B0604020202020204" pitchFamily="34" charset="0"/>
                <a:cs typeface="Arial" panose="020B0604020202020204" pitchFamily="34" charset="0"/>
              </a:rPr>
              <a:t>Infant Mortality Data</a:t>
            </a:r>
            <a:br>
              <a:rPr lang="en-US" altLang="en-US" sz="3000" b="1" dirty="0">
                <a:latin typeface="Arial" panose="020B0604020202020204" pitchFamily="34" charset="0"/>
                <a:cs typeface="Arial" panose="020B0604020202020204" pitchFamily="34" charset="0"/>
              </a:rPr>
            </a:br>
            <a:r>
              <a:rPr lang="en-US" altLang="en-US" sz="3000" b="1" dirty="0">
                <a:latin typeface="Arial" panose="020B0604020202020204" pitchFamily="34" charset="0"/>
                <a:cs typeface="Arial" panose="020B0604020202020204" pitchFamily="34" charset="0"/>
              </a:rPr>
              <a:t>2018 </a:t>
            </a:r>
            <a:r>
              <a:rPr lang="en-US" altLang="en-US" sz="3000" b="1" dirty="0">
                <a:latin typeface="Arial" panose="020B0604020202020204" pitchFamily="34" charset="0"/>
                <a:ea typeface="ＭＳ Ｐゴシック" pitchFamily="34" charset="-128"/>
                <a:cs typeface="Arial" panose="020B0604020202020204" pitchFamily="34" charset="0"/>
              </a:rPr>
              <a:t>State Child Death Review</a:t>
            </a:r>
            <a:endParaRPr lang="en-US" altLang="en-US" sz="3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4AC01B6-C00D-4A17-8036-2E524E5EC990}"/>
              </a:ext>
            </a:extLst>
          </p:cNvPr>
          <p:cNvSpPr txBox="1"/>
          <p:nvPr/>
        </p:nvSpPr>
        <p:spPr>
          <a:xfrm>
            <a:off x="3949813" y="6466605"/>
            <a:ext cx="4521752" cy="253916"/>
          </a:xfrm>
          <a:prstGeom prst="rect">
            <a:avLst/>
          </a:prstGeom>
          <a:noFill/>
        </p:spPr>
        <p:txBody>
          <a:bodyPr wrap="square">
            <a:spAutoFit/>
          </a:bodyPr>
          <a:lstStyle/>
          <a:p>
            <a:pPr>
              <a:defRPr/>
            </a:pPr>
            <a:r>
              <a:rPr lang="en-US" sz="1050" dirty="0">
                <a:solidFill>
                  <a:schemeClr val="tx2"/>
                </a:solidFill>
              </a:rPr>
              <a:t>Source: 2020 Kansas State Child Death Review Board</a:t>
            </a:r>
          </a:p>
        </p:txBody>
      </p:sp>
      <p:cxnSp>
        <p:nvCxnSpPr>
          <p:cNvPr id="3" name="Straight Connector 2">
            <a:extLst>
              <a:ext uri="{FF2B5EF4-FFF2-40B4-BE49-F238E27FC236}">
                <a16:creationId xmlns:a16="http://schemas.microsoft.com/office/drawing/2014/main" id="{00D07143-FE26-42B6-A01C-FD0142C7E5B0}"/>
              </a:ext>
            </a:extLst>
          </p:cNvPr>
          <p:cNvCxnSpPr>
            <a:cxnSpLocks/>
          </p:cNvCxnSpPr>
          <p:nvPr/>
        </p:nvCxnSpPr>
        <p:spPr>
          <a:xfrm>
            <a:off x="104775" y="1905998"/>
            <a:ext cx="8934450" cy="43391"/>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941329E1-E9AE-44AD-BEE5-3193A8531540}"/>
              </a:ext>
            </a:extLst>
          </p:cNvPr>
          <p:cNvSpPr>
            <a:spLocks noGrp="1"/>
          </p:cNvSpPr>
          <p:nvPr>
            <p:ph type="ftr" sz="quarter" idx="3"/>
          </p:nvPr>
        </p:nvSpPr>
        <p:spPr>
          <a:xfrm>
            <a:off x="1474305" y="6617468"/>
            <a:ext cx="1684867" cy="225920"/>
          </a:xfrm>
          <a:prstGeom prst="rect">
            <a:avLst/>
          </a:prstGeom>
        </p:spPr>
        <p:txBody>
          <a:bodyPr vert="horz" lIns="68580" tIns="0" rIns="68580" bIns="34290" rtlCol="0" anchor="t"/>
          <a:lstStyle>
            <a:defPPr>
              <a:defRPr lang="en-US"/>
            </a:defPPr>
            <a:lvl1pPr algn="l" defTabSz="342892" rtl="0" fontAlgn="base">
              <a:spcBef>
                <a:spcPct val="0"/>
              </a:spcBef>
              <a:spcAft>
                <a:spcPct val="0"/>
              </a:spcAft>
              <a:defRPr sz="600" kern="1200">
                <a:solidFill>
                  <a:schemeClr val="tx1"/>
                </a:solidFill>
                <a:latin typeface="Arial" pitchFamily="34" charset="0"/>
                <a:ea typeface="ＭＳ Ｐゴシック" pitchFamily="34" charset="-128"/>
                <a:cs typeface="+mn-cs"/>
              </a:defRPr>
            </a:lvl1pPr>
            <a:lvl2pPr marL="342892" algn="l" defTabSz="342892"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783" algn="l" defTabSz="342892"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675" algn="l" defTabSz="342892"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566" algn="l" defTabSz="342892"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457" algn="l" defTabSz="685783" rtl="0" eaLnBrk="1" latinLnBrk="0" hangingPunct="1">
              <a:defRPr kern="1200">
                <a:solidFill>
                  <a:schemeClr val="tx1"/>
                </a:solidFill>
                <a:latin typeface="Arial" pitchFamily="34" charset="0"/>
                <a:ea typeface="ＭＳ Ｐゴシック" pitchFamily="34" charset="-128"/>
                <a:cs typeface="+mn-cs"/>
              </a:defRPr>
            </a:lvl6pPr>
            <a:lvl7pPr marL="2057348" algn="l" defTabSz="685783" rtl="0" eaLnBrk="1" latinLnBrk="0" hangingPunct="1">
              <a:defRPr kern="1200">
                <a:solidFill>
                  <a:schemeClr val="tx1"/>
                </a:solidFill>
                <a:latin typeface="Arial" pitchFamily="34" charset="0"/>
                <a:ea typeface="ＭＳ Ｐゴシック" pitchFamily="34" charset="-128"/>
                <a:cs typeface="+mn-cs"/>
              </a:defRPr>
            </a:lvl7pPr>
            <a:lvl8pPr marL="2400240" algn="l" defTabSz="685783" rtl="0" eaLnBrk="1" latinLnBrk="0" hangingPunct="1">
              <a:defRPr kern="1200">
                <a:solidFill>
                  <a:schemeClr val="tx1"/>
                </a:solidFill>
                <a:latin typeface="Arial" pitchFamily="34" charset="0"/>
                <a:ea typeface="ＭＳ Ｐゴシック" pitchFamily="34" charset="-128"/>
                <a:cs typeface="+mn-cs"/>
              </a:defRPr>
            </a:lvl8pPr>
            <a:lvl9pPr marL="2743132" algn="l" defTabSz="685783" rtl="0" eaLnBrk="1" latinLnBrk="0" hangingPunct="1">
              <a:defRPr kern="1200">
                <a:solidFill>
                  <a:schemeClr val="tx1"/>
                </a:solidFill>
                <a:latin typeface="Arial" pitchFamily="34" charset="0"/>
                <a:ea typeface="ＭＳ Ｐゴシック" pitchFamily="34" charset="-128"/>
                <a:cs typeface="+mn-cs"/>
              </a:defRPr>
            </a:lvl9pPr>
          </a:lstStyle>
          <a:p>
            <a:pPr>
              <a:defRPr/>
            </a:pPr>
            <a:r>
              <a:rPr lang="en-US" dirty="0"/>
              <a:t>Copyright KIDS Network 2020 </a:t>
            </a:r>
            <a:r>
              <a:rPr lang="en-US" dirty="0" err="1"/>
              <a:t>kidsks.org</a:t>
            </a:r>
            <a:endParaRPr lang="en-US" dirty="0"/>
          </a:p>
        </p:txBody>
      </p:sp>
      <p:sp>
        <p:nvSpPr>
          <p:cNvPr id="9" name="TextBox 8">
            <a:extLst>
              <a:ext uri="{FF2B5EF4-FFF2-40B4-BE49-F238E27FC236}">
                <a16:creationId xmlns:a16="http://schemas.microsoft.com/office/drawing/2014/main" id="{A48AEC18-251D-4935-A416-DBE212C0EDFA}"/>
              </a:ext>
            </a:extLst>
          </p:cNvPr>
          <p:cNvSpPr txBox="1"/>
          <p:nvPr/>
        </p:nvSpPr>
        <p:spPr>
          <a:xfrm>
            <a:off x="228989" y="1949389"/>
            <a:ext cx="9337221" cy="1554272"/>
          </a:xfrm>
          <a:prstGeom prst="rect">
            <a:avLst/>
          </a:prstGeom>
          <a:noFill/>
        </p:spPr>
        <p:txBody>
          <a:bodyPr wrap="square">
            <a:spAutoFit/>
          </a:bodyPr>
          <a:lstStyle/>
          <a:p>
            <a:pPr fontAlgn="base"/>
            <a:r>
              <a:rPr lang="en-US" sz="1900" b="1" dirty="0">
                <a:latin typeface="+mn-lt"/>
                <a:ea typeface="Arial Unicode MS"/>
                <a:cs typeface="Helvetica" panose="020B0604020202020204" pitchFamily="34" charset="0"/>
              </a:rPr>
              <a:t>Characteristics of Sleep-Related Infant Deaths in Kansas</a:t>
            </a:r>
            <a:endParaRPr lang="en-US" sz="1900" dirty="0">
              <a:latin typeface="+mn-lt"/>
              <a:ea typeface="Arial Unicode MS"/>
              <a:cs typeface="Arial Unicode MS"/>
            </a:endParaRPr>
          </a:p>
          <a:p>
            <a:pPr marL="257175" indent="-257175">
              <a:spcBef>
                <a:spcPts val="0"/>
              </a:spcBef>
              <a:spcAft>
                <a:spcPts val="0"/>
              </a:spcAft>
              <a:buFont typeface="Arial" panose="020B0604020202020204" pitchFamily="34" charset="0"/>
              <a:buChar char="•"/>
            </a:pPr>
            <a:r>
              <a:rPr lang="en-US" sz="1900" kern="0" dirty="0">
                <a:latin typeface="+mn-lt"/>
                <a:ea typeface="Arial Unicode MS"/>
                <a:cs typeface="Helvetica" panose="020B0604020202020204" pitchFamily="34" charset="0"/>
              </a:rPr>
              <a:t>51% were sleeping in an adult bed (40% were co-bedding).</a:t>
            </a:r>
            <a:endParaRPr lang="en-US" sz="1900" kern="0" dirty="0">
              <a:latin typeface="+mn-lt"/>
              <a:ea typeface="Arial Unicode MS"/>
              <a:cs typeface="Arial Unicode MS"/>
            </a:endParaRPr>
          </a:p>
          <a:p>
            <a:pPr marL="257175" indent="-257175">
              <a:spcBef>
                <a:spcPts val="0"/>
              </a:spcBef>
              <a:spcAft>
                <a:spcPts val="0"/>
              </a:spcAft>
              <a:buFont typeface="Arial" panose="020B0604020202020204" pitchFamily="34" charset="0"/>
              <a:buChar char="•"/>
            </a:pPr>
            <a:r>
              <a:rPr lang="en-US" sz="1900" kern="0" dirty="0">
                <a:latin typeface="+mn-lt"/>
                <a:ea typeface="Arial Unicode MS"/>
                <a:cs typeface="Helvetica" panose="020B0604020202020204" pitchFamily="34" charset="0"/>
              </a:rPr>
              <a:t>86% were not sleeping in a safety approved crib/bassinet. </a:t>
            </a:r>
            <a:endParaRPr lang="en-US" sz="1900" kern="0" dirty="0">
              <a:latin typeface="+mn-lt"/>
              <a:ea typeface="Arial Unicode MS"/>
              <a:cs typeface="Arial Unicode MS"/>
            </a:endParaRPr>
          </a:p>
          <a:p>
            <a:pPr marL="257175" indent="-257175">
              <a:spcBef>
                <a:spcPts val="0"/>
              </a:spcBef>
              <a:spcAft>
                <a:spcPts val="0"/>
              </a:spcAft>
              <a:buFont typeface="Arial" panose="020B0604020202020204" pitchFamily="34" charset="0"/>
              <a:buChar char="•"/>
            </a:pPr>
            <a:r>
              <a:rPr lang="en-US" sz="1900" kern="0" dirty="0">
                <a:latin typeface="+mn-lt"/>
                <a:ea typeface="Arial Unicode MS"/>
                <a:cs typeface="Helvetica" panose="020B0604020202020204" pitchFamily="34" charset="0"/>
              </a:rPr>
              <a:t>26% were sleeping on a couch, while co-bedding.</a:t>
            </a:r>
          </a:p>
          <a:p>
            <a:pPr marL="257175" indent="-257175">
              <a:spcBef>
                <a:spcPts val="0"/>
              </a:spcBef>
              <a:spcAft>
                <a:spcPts val="0"/>
              </a:spcAft>
              <a:buFont typeface="Arial" panose="020B0604020202020204" pitchFamily="34" charset="0"/>
              <a:buChar char="•"/>
            </a:pPr>
            <a:r>
              <a:rPr lang="en-US" sz="1900" dirty="0">
                <a:latin typeface="+mn-lt"/>
                <a:ea typeface="Arial Unicode MS"/>
              </a:rPr>
              <a:t>9% were sleeping in infant swing/nursing pillow/air mattress/trundle beds/etc.</a:t>
            </a:r>
            <a:endParaRPr lang="en-US" sz="1900" dirty="0">
              <a:latin typeface="+mn-lt"/>
            </a:endParaRPr>
          </a:p>
        </p:txBody>
      </p:sp>
      <p:sp>
        <p:nvSpPr>
          <p:cNvPr id="10" name="TextBox 9">
            <a:extLst>
              <a:ext uri="{FF2B5EF4-FFF2-40B4-BE49-F238E27FC236}">
                <a16:creationId xmlns:a16="http://schemas.microsoft.com/office/drawing/2014/main" id="{9A469949-9E3B-4EA2-A97D-2DF5257B9D93}"/>
              </a:ext>
            </a:extLst>
          </p:cNvPr>
          <p:cNvSpPr txBox="1"/>
          <p:nvPr/>
        </p:nvSpPr>
        <p:spPr>
          <a:xfrm>
            <a:off x="206829" y="3500300"/>
            <a:ext cx="8848725" cy="1554272"/>
          </a:xfrm>
          <a:prstGeom prst="rect">
            <a:avLst/>
          </a:prstGeom>
          <a:noFill/>
        </p:spPr>
        <p:txBody>
          <a:bodyPr wrap="square">
            <a:spAutoFit/>
          </a:bodyPr>
          <a:lstStyle/>
          <a:p>
            <a:pPr>
              <a:spcBef>
                <a:spcPts val="0"/>
              </a:spcBef>
              <a:spcAft>
                <a:spcPts val="0"/>
              </a:spcAft>
            </a:pPr>
            <a:r>
              <a:rPr lang="en-US" sz="1900" b="1" dirty="0">
                <a:latin typeface="+mn-lt"/>
                <a:ea typeface="Arial Unicode MS"/>
                <a:cs typeface="Helvetica" panose="020B0604020202020204" pitchFamily="34" charset="0"/>
              </a:rPr>
              <a:t>Characteristics of SIDS Deaths in Kansas </a:t>
            </a:r>
            <a:endParaRPr lang="en-US" sz="1900" dirty="0">
              <a:latin typeface="+mn-lt"/>
              <a:ea typeface="Arial Unicode MS"/>
              <a:cs typeface="Arial Unicode MS"/>
            </a:endParaRPr>
          </a:p>
          <a:p>
            <a:pPr marL="257175" indent="-257175">
              <a:spcBef>
                <a:spcPts val="0"/>
              </a:spcBef>
              <a:spcAft>
                <a:spcPts val="0"/>
              </a:spcAft>
              <a:buFont typeface="Arial" panose="020B0604020202020204" pitchFamily="34" charset="0"/>
              <a:buChar char="•"/>
            </a:pPr>
            <a:r>
              <a:rPr lang="en-US" sz="1900" kern="0" dirty="0">
                <a:latin typeface="+mn-lt"/>
                <a:ea typeface="Arial Unicode MS"/>
                <a:cs typeface="Helvetica" panose="020B0604020202020204" pitchFamily="34" charset="0"/>
              </a:rPr>
              <a:t>31% were documented as not being placed on the back to sleep (recommended position)</a:t>
            </a:r>
            <a:endParaRPr lang="en-US" sz="1900" kern="0" dirty="0">
              <a:latin typeface="+mn-lt"/>
              <a:ea typeface="Arial Unicode MS"/>
              <a:cs typeface="Arial Unicode MS"/>
            </a:endParaRPr>
          </a:p>
          <a:p>
            <a:pPr marL="257175" indent="-257175">
              <a:spcBef>
                <a:spcPts val="0"/>
              </a:spcBef>
              <a:spcAft>
                <a:spcPts val="0"/>
              </a:spcAft>
              <a:buFont typeface="Arial" panose="020B0604020202020204" pitchFamily="34" charset="0"/>
              <a:buChar char="•"/>
            </a:pPr>
            <a:r>
              <a:rPr lang="en-US" sz="1900" kern="0" dirty="0">
                <a:latin typeface="+mn-lt"/>
                <a:ea typeface="Arial Unicode MS"/>
                <a:cs typeface="Helvetica" panose="020B0604020202020204" pitchFamily="34" charset="0"/>
              </a:rPr>
              <a:t>100% had one or more elements of unsafe sleep </a:t>
            </a:r>
            <a:endParaRPr lang="en-US" sz="1900" kern="0" dirty="0">
              <a:latin typeface="+mn-lt"/>
              <a:ea typeface="Arial Unicode MS"/>
              <a:cs typeface="Arial Unicode MS"/>
            </a:endParaRPr>
          </a:p>
          <a:p>
            <a:pPr marL="257175" indent="-257175">
              <a:spcBef>
                <a:spcPts val="0"/>
              </a:spcBef>
              <a:spcAft>
                <a:spcPts val="0"/>
              </a:spcAft>
              <a:buFont typeface="Arial" panose="020B0604020202020204" pitchFamily="34" charset="0"/>
              <a:buChar char="•"/>
            </a:pPr>
            <a:r>
              <a:rPr lang="en-US" sz="1900" kern="0" dirty="0">
                <a:latin typeface="+mn-lt"/>
                <a:ea typeface="Arial Unicode MS"/>
                <a:cs typeface="Helvetica" panose="020B0604020202020204" pitchFamily="34" charset="0"/>
              </a:rPr>
              <a:t>85% were less than 5 months old</a:t>
            </a:r>
            <a:endParaRPr lang="en-US" sz="1900" kern="0" dirty="0">
              <a:latin typeface="+mn-lt"/>
              <a:ea typeface="Arial Unicode MS"/>
              <a:cs typeface="Arial Unicode MS"/>
            </a:endParaRPr>
          </a:p>
        </p:txBody>
      </p:sp>
      <p:sp>
        <p:nvSpPr>
          <p:cNvPr id="12" name="TextBox 11">
            <a:extLst>
              <a:ext uri="{FF2B5EF4-FFF2-40B4-BE49-F238E27FC236}">
                <a16:creationId xmlns:a16="http://schemas.microsoft.com/office/drawing/2014/main" id="{B1F169EB-763E-433B-875C-1104D1234DEE}"/>
              </a:ext>
            </a:extLst>
          </p:cNvPr>
          <p:cNvSpPr txBox="1"/>
          <p:nvPr/>
        </p:nvSpPr>
        <p:spPr>
          <a:xfrm>
            <a:off x="228989" y="5066557"/>
            <a:ext cx="8498804" cy="969496"/>
          </a:xfrm>
          <a:prstGeom prst="rect">
            <a:avLst/>
          </a:prstGeom>
          <a:noFill/>
        </p:spPr>
        <p:txBody>
          <a:bodyPr wrap="square">
            <a:spAutoFit/>
          </a:bodyPr>
          <a:lstStyle/>
          <a:p>
            <a:r>
              <a:rPr lang="en-US" sz="1900" b="1" dirty="0">
                <a:latin typeface="+mn-lt"/>
                <a:cs typeface="Helvetica" panose="020B0604020202020204" pitchFamily="34" charset="0"/>
              </a:rPr>
              <a:t>Breastfeeding Numbers:</a:t>
            </a:r>
          </a:p>
          <a:p>
            <a:pPr marL="257168" indent="-257168">
              <a:buFont typeface="Arial" panose="020B0604020202020204" pitchFamily="34" charset="0"/>
              <a:buChar char="•"/>
            </a:pPr>
            <a:r>
              <a:rPr lang="en-US" sz="1900" dirty="0">
                <a:latin typeface="+mn-lt"/>
                <a:cs typeface="Helvetica" panose="020B0604020202020204" pitchFamily="34" charset="0"/>
              </a:rPr>
              <a:t>23% (10 of the 43) of sleep-related infant deaths, the mother/caregiver reportedly fell asleep while breast (7) or bottle (3) feeding the infant.</a:t>
            </a:r>
          </a:p>
        </p:txBody>
      </p:sp>
      <p:sp>
        <p:nvSpPr>
          <p:cNvPr id="14" name="TextBox 13">
            <a:extLst>
              <a:ext uri="{FF2B5EF4-FFF2-40B4-BE49-F238E27FC236}">
                <a16:creationId xmlns:a16="http://schemas.microsoft.com/office/drawing/2014/main" id="{DF4DB84B-69CC-4D45-A3CB-B220C33E57D7}"/>
              </a:ext>
            </a:extLst>
          </p:cNvPr>
          <p:cNvSpPr txBox="1"/>
          <p:nvPr/>
        </p:nvSpPr>
        <p:spPr>
          <a:xfrm>
            <a:off x="266700" y="1449056"/>
            <a:ext cx="7753066" cy="400110"/>
          </a:xfrm>
          <a:prstGeom prst="rect">
            <a:avLst/>
          </a:prstGeom>
          <a:noFill/>
        </p:spPr>
        <p:txBody>
          <a:bodyPr wrap="square">
            <a:spAutoFit/>
          </a:bodyPr>
          <a:lstStyle/>
          <a:p>
            <a:pPr fontAlgn="base"/>
            <a:r>
              <a:rPr lang="en-US" sz="2000" b="1" dirty="0">
                <a:latin typeface="+mj-lt"/>
                <a:cs typeface="Helvetica" panose="020B0604020202020204" pitchFamily="34" charset="0"/>
              </a:rPr>
              <a:t>Sleep-Related Deaths = 43  (22 of 43 were in an adult bed)</a:t>
            </a:r>
          </a:p>
        </p:txBody>
      </p:sp>
    </p:spTree>
    <p:extLst>
      <p:ext uri="{BB962C8B-B14F-4D97-AF65-F5344CB8AC3E}">
        <p14:creationId xmlns:p14="http://schemas.microsoft.com/office/powerpoint/2010/main" val="19746837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13472" y="210286"/>
            <a:ext cx="8073483" cy="1154097"/>
          </a:xfrm>
        </p:spPr>
        <p:txBody>
          <a:bodyPr>
            <a:noAutofit/>
          </a:bodyPr>
          <a:lstStyle/>
          <a:p>
            <a:pPr algn="r"/>
            <a:r>
              <a:rPr lang="en-US" altLang="en-US" sz="3600" dirty="0">
                <a:ea typeface="ＭＳ Ｐゴシック" pitchFamily="34" charset="-128"/>
              </a:rPr>
              <a:t>Strategy:</a:t>
            </a:r>
            <a:br>
              <a:rPr lang="en-US" altLang="en-US" sz="3600" dirty="0">
                <a:ea typeface="ＭＳ Ｐゴシック" pitchFamily="34" charset="-128"/>
              </a:rPr>
            </a:br>
            <a:r>
              <a:rPr lang="en-US" altLang="en-US" sz="3600" dirty="0">
                <a:ea typeface="ＭＳ Ｐゴシック" pitchFamily="34" charset="-128"/>
              </a:rPr>
              <a:t>Consistent Safe Sleep Messages</a:t>
            </a:r>
            <a:endParaRPr lang="en-US" sz="3600" dirty="0"/>
          </a:p>
        </p:txBody>
      </p:sp>
      <p:graphicFrame>
        <p:nvGraphicFramePr>
          <p:cNvPr id="3" name="Diagram 2"/>
          <p:cNvGraphicFramePr/>
          <p:nvPr>
            <p:extLst>
              <p:ext uri="{D42A27DB-BD31-4B8C-83A1-F6EECF244321}">
                <p14:modId xmlns:p14="http://schemas.microsoft.com/office/powerpoint/2010/main" val="1343733738"/>
              </p:ext>
            </p:extLst>
          </p:nvPr>
        </p:nvGraphicFramePr>
        <p:xfrm>
          <a:off x="443467" y="1646663"/>
          <a:ext cx="8254485" cy="4363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E855E48D-D130-4231-903A-880C423C9386}"/>
              </a:ext>
            </a:extLst>
          </p:cNvPr>
          <p:cNvSpPr>
            <a:spLocks noGrp="1"/>
          </p:cNvSpPr>
          <p:nvPr>
            <p:ph type="ftr" sz="quarter" idx="3"/>
          </p:nvPr>
        </p:nvSpPr>
        <p:spPr/>
        <p:txBody>
          <a:bodyPr/>
          <a:lstStyle/>
          <a:p>
            <a:pPr>
              <a:defRPr/>
            </a:pPr>
            <a:r>
              <a:rPr lang="en-US"/>
              <a:t>Copyright KIDS Network 2020 kidsks.org</a:t>
            </a:r>
            <a:endParaRPr lang="en-US" dirty="0"/>
          </a:p>
        </p:txBody>
      </p:sp>
    </p:spTree>
    <p:extLst>
      <p:ext uri="{BB962C8B-B14F-4D97-AF65-F5344CB8AC3E}">
        <p14:creationId xmlns:p14="http://schemas.microsoft.com/office/powerpoint/2010/main" val="492593087"/>
      </p:ext>
    </p:extLst>
  </p:cSld>
  <p:clrMapOvr>
    <a:masterClrMapping/>
  </p:clrMapOvr>
  <mc:AlternateContent xmlns:mc="http://schemas.openxmlformats.org/markup-compatibility/2006" xmlns:p14="http://schemas.microsoft.com/office/powerpoint/2010/main">
    <mc:Choice Requires="p14">
      <p:transition spd="slow" p14:dur="2000" advTm="85494"/>
    </mc:Choice>
    <mc:Fallback xmlns="">
      <p:transition spd="slow" advTm="85494"/>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12960</TotalTime>
  <Words>7458</Words>
  <Application>Microsoft Office PowerPoint</Application>
  <PresentationFormat>On-screen Show (4:3)</PresentationFormat>
  <Paragraphs>615</Paragraphs>
  <Slides>42</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CG Times</vt:lpstr>
      <vt:lpstr>Symbol</vt:lpstr>
      <vt:lpstr>Times New Roman</vt:lpstr>
      <vt:lpstr>Wingdings</vt:lpstr>
      <vt:lpstr>Wingdings 2</vt:lpstr>
      <vt:lpstr>Wingdings 3</vt:lpstr>
      <vt:lpstr>Perspective</vt:lpstr>
      <vt:lpstr>Wrestling with Safe Sleep</vt:lpstr>
      <vt:lpstr>Presentation Options</vt:lpstr>
      <vt:lpstr>Pre-Test</vt:lpstr>
      <vt:lpstr>Sleep-Related Infant Death</vt:lpstr>
      <vt:lpstr>What is SIDS?</vt:lpstr>
      <vt:lpstr>Infant Mortality Data Kansas in 2018</vt:lpstr>
      <vt:lpstr>Kansas Infant Mortality 2014-2018</vt:lpstr>
      <vt:lpstr>PowerPoint Presentation</vt:lpstr>
      <vt:lpstr>Strategy: Consistent Safe Sleep Messages</vt:lpstr>
      <vt:lpstr>PowerPoint Presentation</vt:lpstr>
      <vt:lpstr>PowerPoint Presentation</vt:lpstr>
      <vt:lpstr>PowerPoint Presentation</vt:lpstr>
      <vt:lpstr>Research AAP guidelines</vt:lpstr>
      <vt:lpstr>Safe Sleep Position</vt:lpstr>
      <vt:lpstr>Safe Sleep Position</vt:lpstr>
      <vt:lpstr>Safe Sleep Environment </vt:lpstr>
      <vt:lpstr>Cribs for Kids</vt:lpstr>
      <vt:lpstr>Same Room Separate Bed</vt:lpstr>
      <vt:lpstr>Unsafe Sleep Environment</vt:lpstr>
      <vt:lpstr>Unsafe Sleep Environments</vt:lpstr>
      <vt:lpstr>Commercial Devices</vt:lpstr>
      <vt:lpstr>Baby Boxes</vt:lpstr>
      <vt:lpstr>Safe Sleep and Breastfeeding</vt:lpstr>
      <vt:lpstr>Tummy Time</vt:lpstr>
      <vt:lpstr>Pacifier Use</vt:lpstr>
      <vt:lpstr>Maintaining Temperature</vt:lpstr>
      <vt:lpstr>Swaddling</vt:lpstr>
      <vt:lpstr>Avoid Smoke Exposure</vt:lpstr>
      <vt:lpstr>Avoid Alcohol and  Illicit Drug Use</vt:lpstr>
      <vt:lpstr>PowerPoint Presentation</vt:lpstr>
      <vt:lpstr>Safe to Sleep  Campaign Materials</vt:lpstr>
      <vt:lpstr>Safe to Sleep  Campaign Materials </vt:lpstr>
      <vt:lpstr>Safe to Sleep Materials Video </vt:lpstr>
      <vt:lpstr>SIDS in Child Care  Rachel Y. Moon, MD, Children’s National Medical Center, Washington, D.C.</vt:lpstr>
      <vt:lpstr>Safe Sleep in Child Care Create a Safe Sleep Policy</vt:lpstr>
      <vt:lpstr>PowerPoint Presentation</vt:lpstr>
      <vt:lpstr>Licensing Requirements</vt:lpstr>
      <vt:lpstr>Healthy Child Care America Safe Sleep Campaign</vt:lpstr>
      <vt:lpstr>Post-Test</vt:lpstr>
      <vt:lpstr>Referring to the KIDS Network </vt:lpstr>
      <vt:lpstr>Bibliography</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Christy's</dc:creator>
  <cp:lastModifiedBy>Christy Schunn</cp:lastModifiedBy>
  <cp:revision>476</cp:revision>
  <cp:lastPrinted>2020-01-21T20:11:57Z</cp:lastPrinted>
  <dcterms:created xsi:type="dcterms:W3CDTF">2011-05-22T21:24:37Z</dcterms:created>
  <dcterms:modified xsi:type="dcterms:W3CDTF">2020-10-15T18:46:50Z</dcterms:modified>
</cp:coreProperties>
</file>